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26" r:id="rId64"/>
    <p:sldId id="317" r:id="rId65"/>
    <p:sldId id="318" r:id="rId66"/>
    <p:sldId id="319" r:id="rId67"/>
    <p:sldId id="320" r:id="rId68"/>
    <p:sldId id="321" r:id="rId69"/>
    <p:sldId id="322" r:id="rId70"/>
    <p:sldId id="323" r:id="rId71"/>
    <p:sldId id="324" r:id="rId72"/>
    <p:sldId id="325" r:id="rId7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MX" sz="4400" b="0" strike="noStrike" spc="-1">
                <a:latin typeface="Arial"/>
              </a:rPr>
              <a:t>Pulse para desplazar la diapositiva</a:t>
            </a:r>
          </a:p>
        </p:txBody>
      </p:sp>
      <p:sp>
        <p:nvSpPr>
          <p:cNvPr id="82" name="PlaceHolder 2"/>
          <p:cNvSpPr>
            <a:spLocks noGrp="1"/>
          </p:cNvSpPr>
          <p:nvPr>
            <p:ph type="body"/>
          </p:nvPr>
        </p:nvSpPr>
        <p:spPr>
          <a:xfrm>
            <a:off x="777240" y="4777560"/>
            <a:ext cx="6217560" cy="4525920"/>
          </a:xfrm>
          <a:prstGeom prst="rect">
            <a:avLst/>
          </a:prstGeom>
        </p:spPr>
        <p:txBody>
          <a:bodyPr lIns="0" tIns="0" rIns="0" bIns="0">
            <a:noAutofit/>
          </a:bodyPr>
          <a:lstStyle/>
          <a:p>
            <a:r>
              <a:rPr lang="es-MX" sz="2000" b="0" strike="noStrike" spc="-1">
                <a:latin typeface="Arial"/>
              </a:rPr>
              <a:t>Pulse para editar el formato de las notas</a:t>
            </a:r>
          </a:p>
        </p:txBody>
      </p:sp>
      <p:sp>
        <p:nvSpPr>
          <p:cNvPr id="83" name="PlaceHolder 3"/>
          <p:cNvSpPr>
            <a:spLocks noGrp="1"/>
          </p:cNvSpPr>
          <p:nvPr>
            <p:ph type="hdr"/>
          </p:nvPr>
        </p:nvSpPr>
        <p:spPr>
          <a:xfrm>
            <a:off x="0" y="0"/>
            <a:ext cx="3372840" cy="502560"/>
          </a:xfrm>
          <a:prstGeom prst="rect">
            <a:avLst/>
          </a:prstGeom>
        </p:spPr>
        <p:txBody>
          <a:bodyPr lIns="0" tIns="0" rIns="0" bIns="0">
            <a:noAutofit/>
          </a:bodyPr>
          <a:lstStyle/>
          <a:p>
            <a:r>
              <a:rPr lang="es-MX" sz="1400" b="0" strike="noStrike" spc="-1">
                <a:latin typeface="Times New Roman"/>
              </a:rPr>
              <a:t>&lt;cabecera&gt;</a:t>
            </a:r>
          </a:p>
        </p:txBody>
      </p:sp>
      <p:sp>
        <p:nvSpPr>
          <p:cNvPr id="8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MX" sz="1400" b="0" strike="noStrike" spc="-1">
                <a:latin typeface="Times New Roman"/>
              </a:rPr>
              <a:t>&lt;fecha/hora&gt;</a:t>
            </a:r>
          </a:p>
        </p:txBody>
      </p:sp>
      <p:sp>
        <p:nvSpPr>
          <p:cNvPr id="8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MX" sz="1400" b="0" strike="noStrike" spc="-1">
                <a:latin typeface="Times New Roman"/>
              </a:rPr>
              <a:t>&lt;pie de página&gt;</a:t>
            </a:r>
          </a:p>
        </p:txBody>
      </p:sp>
      <p:sp>
        <p:nvSpPr>
          <p:cNvPr id="8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B544193-9425-4AF7-BC00-26D71B389ADA}" type="slidenum">
              <a:rPr lang="es-MX" sz="1400" b="0" strike="noStrike" spc="-1">
                <a:latin typeface="Times New Roman"/>
              </a:rPr>
              <a:t>‹Nº›</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685800" y="1143000"/>
            <a:ext cx="5486400" cy="3086100"/>
          </a:xfrm>
          <a:prstGeom prst="rect">
            <a:avLst/>
          </a:prstGeom>
        </p:spPr>
      </p:sp>
      <p:sp>
        <p:nvSpPr>
          <p:cNvPr id="301"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MX" sz="2000" b="0" strike="noStrike" spc="-1">
              <a:latin typeface="Arial"/>
            </a:endParaRPr>
          </a:p>
        </p:txBody>
      </p:sp>
      <p:sp>
        <p:nvSpPr>
          <p:cNvPr id="302"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A754923-788D-461A-9AE5-495AFBAA02DA}" type="slidenum">
              <a:rPr lang="es-ES" sz="1200" b="0" strike="noStrike" spc="-1">
                <a:solidFill>
                  <a:srgbClr val="000000"/>
                </a:solidFill>
                <a:latin typeface="+mn-lt"/>
                <a:ea typeface="+mn-ea"/>
              </a:rPr>
              <a:t>1</a:t>
            </a:fld>
            <a:endParaRPr lang="es-MX"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685800" y="1143000"/>
            <a:ext cx="5486400" cy="3086100"/>
          </a:xfrm>
          <a:prstGeom prst="rect">
            <a:avLst/>
          </a:prstGeom>
        </p:spPr>
      </p:sp>
      <p:sp>
        <p:nvSpPr>
          <p:cNvPr id="304"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MX" sz="2000" b="0" strike="noStrike" spc="-1">
              <a:latin typeface="Arial"/>
            </a:endParaRPr>
          </a:p>
        </p:txBody>
      </p:sp>
      <p:sp>
        <p:nvSpPr>
          <p:cNvPr id="305"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16F0D7E-15F6-4F88-A74D-AE4F9989E225}" type="slidenum">
              <a:rPr lang="es-ES" sz="1200" b="0" strike="noStrike" spc="-1">
                <a:solidFill>
                  <a:srgbClr val="000000"/>
                </a:solidFill>
                <a:latin typeface="+mn-lt"/>
                <a:ea typeface="+mn-ea"/>
              </a:rPr>
              <a:t>31</a:t>
            </a:fld>
            <a:endParaRPr lang="es-MX"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685800" y="1143000"/>
            <a:ext cx="5486400" cy="3086100"/>
          </a:xfrm>
          <a:prstGeom prst="rect">
            <a:avLst/>
          </a:prstGeom>
        </p:spPr>
      </p:sp>
      <p:sp>
        <p:nvSpPr>
          <p:cNvPr id="307"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MX" sz="2000" b="0" strike="noStrike" spc="-1">
              <a:latin typeface="Arial"/>
            </a:endParaRPr>
          </a:p>
        </p:txBody>
      </p:sp>
      <p:sp>
        <p:nvSpPr>
          <p:cNvPr id="308"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D4AAC17-C356-4C6C-BD5C-8AB49EA81E51}" type="slidenum">
              <a:rPr lang="es-ES" sz="1200" b="0" strike="noStrike" spc="-1">
                <a:solidFill>
                  <a:srgbClr val="000000"/>
                </a:solidFill>
                <a:latin typeface="+mn-lt"/>
                <a:ea typeface="+mn-ea"/>
              </a:rPr>
              <a:t>48</a:t>
            </a:fld>
            <a:endParaRPr lang="es-MX"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noRot="1" noChangeAspect="1"/>
          </p:cNvSpPr>
          <p:nvPr>
            <p:ph type="sldImg"/>
          </p:nvPr>
        </p:nvSpPr>
        <p:spPr>
          <a:xfrm>
            <a:off x="685800" y="1143000"/>
            <a:ext cx="5486400" cy="3086100"/>
          </a:xfrm>
          <a:prstGeom prst="rect">
            <a:avLst/>
          </a:prstGeom>
        </p:spPr>
      </p:sp>
      <p:sp>
        <p:nvSpPr>
          <p:cNvPr id="310"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MX" sz="2000" b="0" strike="noStrike" spc="-1">
              <a:latin typeface="Arial"/>
            </a:endParaRPr>
          </a:p>
        </p:txBody>
      </p:sp>
      <p:sp>
        <p:nvSpPr>
          <p:cNvPr id="311"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B31CED2-ABD8-420D-BB8F-D6B9C49F7AF6}" type="slidenum">
              <a:rPr lang="es-ES" sz="1200" b="0" strike="noStrike" spc="-1">
                <a:solidFill>
                  <a:srgbClr val="000000"/>
                </a:solidFill>
                <a:latin typeface="+mn-lt"/>
                <a:ea typeface="+mn-ea"/>
              </a:rPr>
              <a:t>63</a:t>
            </a:fld>
            <a:endParaRPr lang="es-MX"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4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4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6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6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6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s-MX" sz="3200" b="0" strike="noStrike" spc="-1">
              <a:latin typeface="Arial"/>
            </a:endParaRPr>
          </a:p>
        </p:txBody>
      </p:sp>
      <p:sp>
        <p:nvSpPr>
          <p:cNvPr id="6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
        <p:nvSpPr>
          <p:cNvPr id="7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7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s-MX" sz="3200" b="0" strike="noStrike" spc="-1">
              <a:latin typeface="Arial"/>
            </a:endParaRPr>
          </a:p>
        </p:txBody>
      </p:sp>
      <p:sp>
        <p:nvSpPr>
          <p:cNvPr id="7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s-MX" sz="3200" b="0" strike="noStrike" spc="-1">
              <a:latin typeface="Arial"/>
            </a:endParaRPr>
          </a:p>
        </p:txBody>
      </p:sp>
      <p:sp>
        <p:nvSpPr>
          <p:cNvPr id="7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s-MX" sz="3200" b="0" strike="noStrike" spc="-1">
              <a:latin typeface="Arial"/>
            </a:endParaRPr>
          </a:p>
        </p:txBody>
      </p:sp>
      <p:sp>
        <p:nvSpPr>
          <p:cNvPr id="7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s-MX" sz="3200" b="0" strike="noStrike" spc="-1">
              <a:latin typeface="Arial"/>
            </a:endParaRPr>
          </a:p>
        </p:txBody>
      </p:sp>
      <p:sp>
        <p:nvSpPr>
          <p:cNvPr id="7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s-MX" sz="3200" b="0" strike="noStrike" spc="-1">
              <a:latin typeface="Arial"/>
            </a:endParaRPr>
          </a:p>
        </p:txBody>
      </p:sp>
      <p:sp>
        <p:nvSpPr>
          <p:cNvPr id="8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s-MX" sz="3200" b="0" strike="noStrike" spc="-1">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s-MX"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MX" sz="4400" b="0" strike="noStrike" spc="-1">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s-MX" sz="3200" b="0" strike="noStrike" spc="-1">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s-MX" sz="3200" b="0" strike="noStrike" spc="-1">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s-MX"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Line 1"/>
          <p:cNvSpPr/>
          <p:nvPr/>
        </p:nvSpPr>
        <p:spPr>
          <a:xfrm flipV="1">
            <a:off x="761760" y="826200"/>
            <a:ext cx="0" cy="914400"/>
          </a:xfrm>
          <a:prstGeom prst="line">
            <a:avLst/>
          </a:prstGeom>
          <a:ln w="19050">
            <a:solidFill>
              <a:schemeClr val="accent1"/>
            </a:solidFill>
            <a:round/>
          </a:ln>
        </p:spPr>
        <p:style>
          <a:lnRef idx="1">
            <a:schemeClr val="accent1"/>
          </a:lnRef>
          <a:fillRef idx="0">
            <a:schemeClr val="accent1"/>
          </a:fillRef>
          <a:effectRef idx="0">
            <a:schemeClr val="accent1"/>
          </a:effectRef>
          <a:fontRef idx="minor"/>
        </p:style>
      </p:sp>
      <p:sp>
        <p:nvSpPr>
          <p:cNvPr id="7" name="CustomShape 2"/>
          <p:cNvSpPr/>
          <p:nvPr/>
        </p:nvSpPr>
        <p:spPr>
          <a:xfrm>
            <a:off x="0" y="0"/>
            <a:ext cx="12191400" cy="4571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0" y="0"/>
            <a:ext cx="12191400" cy="457128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Line 4"/>
          <p:cNvSpPr/>
          <p:nvPr/>
        </p:nvSpPr>
        <p:spPr>
          <a:xfrm flipV="1">
            <a:off x="8386560" y="5263920"/>
            <a:ext cx="0" cy="914400"/>
          </a:xfrm>
          <a:prstGeom prst="line">
            <a:avLst/>
          </a:prstGeom>
          <a:ln w="19050">
            <a:solidFill>
              <a:schemeClr val="accent1">
                <a:lumMod val="75000"/>
              </a:schemeClr>
            </a:solidFill>
            <a:round/>
          </a:ln>
        </p:spPr>
        <p:style>
          <a:lnRef idx="1">
            <a:schemeClr val="accent1"/>
          </a:lnRef>
          <a:fillRef idx="0">
            <a:schemeClr val="accent1"/>
          </a:fillRef>
          <a:effectRef idx="0">
            <a:schemeClr val="accent1"/>
          </a:effectRef>
          <a:fontRef idx="minor"/>
        </p:style>
      </p:sp>
      <p:sp>
        <p:nvSpPr>
          <p:cNvPr id="4" name="PlaceHolder 5"/>
          <p:cNvSpPr>
            <a:spLocks noGrp="1"/>
          </p:cNvSpPr>
          <p:nvPr>
            <p:ph type="title"/>
          </p:nvPr>
        </p:nvSpPr>
        <p:spPr>
          <a:xfrm>
            <a:off x="1024200" y="585360"/>
            <a:ext cx="9719280" cy="1499040"/>
          </a:xfrm>
          <a:prstGeom prst="rect">
            <a:avLst/>
          </a:prstGeom>
        </p:spPr>
        <p:txBody>
          <a:bodyPr lIns="0" tIns="0" rIns="0" bIns="0" anchor="ctr">
            <a:noAutofit/>
          </a:bodyPr>
          <a:lstStyle/>
          <a:p>
            <a:r>
              <a:rPr lang="es-MX" sz="1800" b="0" strike="noStrike" spc="-1">
                <a:latin typeface="Arial"/>
              </a:rPr>
              <a:t>Pulse para editar el formato del texto de título</a:t>
            </a:r>
          </a:p>
        </p:txBody>
      </p:sp>
      <p:sp>
        <p:nvSpPr>
          <p:cNvPr id="5"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Line 1"/>
          <p:cNvSpPr/>
          <p:nvPr/>
        </p:nvSpPr>
        <p:spPr>
          <a:xfrm flipV="1">
            <a:off x="761760" y="826200"/>
            <a:ext cx="0" cy="914400"/>
          </a:xfrm>
          <a:prstGeom prst="line">
            <a:avLst/>
          </a:prstGeom>
          <a:ln w="19050">
            <a:solidFill>
              <a:schemeClr val="accent1"/>
            </a:solidFill>
            <a:round/>
          </a:ln>
        </p:spPr>
        <p:style>
          <a:lnRef idx="1">
            <a:schemeClr val="accent1"/>
          </a:lnRef>
          <a:fillRef idx="0">
            <a:schemeClr val="accent1"/>
          </a:fillRef>
          <a:effectRef idx="0">
            <a:schemeClr val="accent1"/>
          </a:effectRef>
          <a:fontRef idx="minor"/>
        </p:style>
      </p:sp>
      <p:sp>
        <p:nvSpPr>
          <p:cNvPr id="43" name="PlaceHolder 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s-MX" sz="4400" b="0" strike="noStrike" spc="-1">
                <a:latin typeface="Arial"/>
              </a:rPr>
              <a:t>Pulse para editar el formato del texto de título</a:t>
            </a:r>
          </a:p>
        </p:txBody>
      </p:sp>
      <p:sp>
        <p:nvSpPr>
          <p:cNvPr id="44"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MX"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MX" sz="2400" b="0" strike="noStrike" spc="-1">
                <a:latin typeface="Arial"/>
              </a:rPr>
              <a:t>Tercer nivel del esquema</a:t>
            </a:r>
          </a:p>
          <a:p>
            <a:pPr marL="1728000" lvl="3" indent="-216000">
              <a:spcBef>
                <a:spcPts val="567"/>
              </a:spcBef>
              <a:buClr>
                <a:srgbClr val="000000"/>
              </a:buClr>
              <a:buSzPct val="75000"/>
              <a:buFont typeface="Symbol" charset="2"/>
              <a:buChar char=""/>
            </a:pPr>
            <a:r>
              <a:rPr lang="es-MX" sz="2000" b="0" strike="noStrike" spc="-1">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huggingface.co/spaces/dalle-mini/dalle-mini"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hyperlink" Target="https://nvlabs.github.io/GANcraf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olab.research.google.com/drive/1dymVJUIiQ69wygqQcpPjWnb4fZox6Zvr?authuser=1#scrollTo=AQM0EOu1nhn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rxiv.org/abs/1706.03762"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CustomShape 1"/>
          <p:cNvSpPr/>
          <p:nvPr/>
        </p:nvSpPr>
        <p:spPr>
          <a:xfrm>
            <a:off x="3240" y="0"/>
            <a:ext cx="1218816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8" name="Imagen 4"/>
          <p:cNvPicPr/>
          <p:nvPr/>
        </p:nvPicPr>
        <p:blipFill>
          <a:blip r:embed="rId3"/>
          <a:srcRect r="52444"/>
          <a:stretch/>
        </p:blipFill>
        <p:spPr>
          <a:xfrm>
            <a:off x="0" y="1080"/>
            <a:ext cx="12191400" cy="6857280"/>
          </a:xfrm>
          <a:prstGeom prst="rect">
            <a:avLst/>
          </a:prstGeom>
          <a:ln w="0">
            <a:noFill/>
          </a:ln>
        </p:spPr>
      </p:pic>
      <p:sp>
        <p:nvSpPr>
          <p:cNvPr id="89" name="CustomShape 2"/>
          <p:cNvSpPr/>
          <p:nvPr/>
        </p:nvSpPr>
        <p:spPr>
          <a:xfrm>
            <a:off x="3896640" y="3065040"/>
            <a:ext cx="8294400" cy="2487960"/>
          </a:xfrm>
          <a:prstGeom prst="rect">
            <a:avLst/>
          </a:prstGeom>
          <a:solidFill>
            <a:srgbClr val="000001">
              <a:alpha val="75000"/>
            </a:srgbClr>
          </a:solidFill>
          <a:ln>
            <a:noFill/>
          </a:ln>
          <a:effectLst>
            <a:outerShdw blurRad="50800" dist="12600" dir="5400000" algn="ctr" rotWithShape="0">
              <a:srgbClr val="000000">
                <a:alpha val="50000"/>
              </a:srgbClr>
            </a:outerShdw>
          </a:effectLst>
        </p:spPr>
        <p:style>
          <a:lnRef idx="1">
            <a:schemeClr val="accent1"/>
          </a:lnRef>
          <a:fillRef idx="3">
            <a:schemeClr val="accent1"/>
          </a:fillRef>
          <a:effectRef idx="2">
            <a:schemeClr val="accent1"/>
          </a:effectRef>
          <a:fontRef idx="minor"/>
        </p:style>
      </p:sp>
      <p:sp>
        <p:nvSpPr>
          <p:cNvPr id="90" name="CustomShape 3"/>
          <p:cNvSpPr/>
          <p:nvPr/>
        </p:nvSpPr>
        <p:spPr>
          <a:xfrm>
            <a:off x="4309200" y="3429000"/>
            <a:ext cx="7500960" cy="109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80000"/>
              </a:lnSpc>
            </a:pPr>
            <a:r>
              <a:rPr lang="es-ES" sz="5000" b="0" strike="noStrike" cap="all" spc="197">
                <a:solidFill>
                  <a:srgbClr val="FFFFFF"/>
                </a:solidFill>
                <a:latin typeface="Tw Cen MT Condensed"/>
              </a:rPr>
              <a:t>TRANSFORMERs</a:t>
            </a:r>
            <a:endParaRPr lang="es-MX" sz="5000" b="0" strike="noStrike" spc="-1">
              <a:latin typeface="Arial"/>
            </a:endParaRPr>
          </a:p>
        </p:txBody>
      </p:sp>
      <p:sp>
        <p:nvSpPr>
          <p:cNvPr id="91" name="CustomShape 4"/>
          <p:cNvSpPr/>
          <p:nvPr/>
        </p:nvSpPr>
        <p:spPr>
          <a:xfrm>
            <a:off x="4309200" y="4779360"/>
            <a:ext cx="7500960" cy="514080"/>
          </a:xfrm>
          <a:prstGeom prst="rect">
            <a:avLst/>
          </a:prstGeom>
          <a:noFill/>
          <a:ln w="0">
            <a:noFill/>
          </a:ln>
        </p:spPr>
        <p:style>
          <a:lnRef idx="0">
            <a:scrgbClr r="0" g="0" b="0"/>
          </a:lnRef>
          <a:fillRef idx="0">
            <a:scrgbClr r="0" g="0" b="0"/>
          </a:fillRef>
          <a:effectRef idx="0">
            <a:scrgbClr r="0" g="0" b="0"/>
          </a:effectRef>
          <a:fontRef idx="minor"/>
        </p:style>
      </p:sp>
      <p:sp>
        <p:nvSpPr>
          <p:cNvPr id="92" name="Line 5"/>
          <p:cNvSpPr/>
          <p:nvPr/>
        </p:nvSpPr>
        <p:spPr>
          <a:xfrm>
            <a:off x="4309200" y="4666320"/>
            <a:ext cx="6832440" cy="0"/>
          </a:xfrm>
          <a:prstGeom prst="line">
            <a:avLst/>
          </a:prstGeom>
          <a:ln w="22225">
            <a:solidFill>
              <a:srgbClr val="4AC4E3"/>
            </a:solidFill>
            <a:round/>
          </a:ln>
        </p:spPr>
        <p:style>
          <a:lnRef idx="3">
            <a:schemeClr val="accent1"/>
          </a:lnRef>
          <a:fillRef idx="0">
            <a:schemeClr val="accent1"/>
          </a:fillRef>
          <a:effectRef idx="2">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Imagen 112"/>
          <p:cNvPicPr/>
          <p:nvPr/>
        </p:nvPicPr>
        <p:blipFill>
          <a:blip r:embed="rId2"/>
          <a:stretch/>
        </p:blipFill>
        <p:spPr>
          <a:xfrm>
            <a:off x="1440000" y="608400"/>
            <a:ext cx="7229520" cy="1371600"/>
          </a:xfrm>
          <a:prstGeom prst="rect">
            <a:avLst/>
          </a:prstGeom>
          <a:ln w="0">
            <a:noFill/>
          </a:ln>
        </p:spPr>
      </p:pic>
      <p:sp>
        <p:nvSpPr>
          <p:cNvPr id="114" name="TextShape 1"/>
          <p:cNvSpPr txBox="1"/>
          <p:nvPr/>
        </p:nvSpPr>
        <p:spPr>
          <a:xfrm>
            <a:off x="1260000" y="2340000"/>
            <a:ext cx="10440000" cy="858240"/>
          </a:xfrm>
          <a:prstGeom prst="rect">
            <a:avLst/>
          </a:prstGeom>
          <a:noFill/>
          <a:ln w="0">
            <a:noFill/>
          </a:ln>
        </p:spPr>
        <p:txBody>
          <a:bodyPr lIns="90000" tIns="45000" rIns="90000" bIns="45000">
            <a:noAutofit/>
          </a:bodyPr>
          <a:lstStyle/>
          <a:p>
            <a:r>
              <a:rPr lang="es-MX" sz="1800" b="0" strike="noStrike" spc="-1">
                <a:latin typeface="Arial"/>
              </a:rPr>
              <a:t>1.- Codificadores posicionales.- La idea es tomar todas las palabras en su secuencia de entrada, una oración en inglés, en este caso, y agregarle a cada palabra un número en su orden. Entonces, alimenta su red con una secuencia como:</a:t>
            </a:r>
          </a:p>
        </p:txBody>
      </p:sp>
      <p:pic>
        <p:nvPicPr>
          <p:cNvPr id="115" name="Imagen 114"/>
          <p:cNvPicPr/>
          <p:nvPr/>
        </p:nvPicPr>
        <p:blipFill>
          <a:blip r:embed="rId3"/>
          <a:stretch/>
        </p:blipFill>
        <p:spPr>
          <a:xfrm>
            <a:off x="3600000" y="3198240"/>
            <a:ext cx="5224320" cy="401760"/>
          </a:xfrm>
          <a:prstGeom prst="rect">
            <a:avLst/>
          </a:prstGeom>
          <a:ln w="0">
            <a:noFill/>
          </a:ln>
        </p:spPr>
      </p:pic>
      <p:sp>
        <p:nvSpPr>
          <p:cNvPr id="116" name="TextShape 2"/>
          <p:cNvSpPr txBox="1"/>
          <p:nvPr/>
        </p:nvSpPr>
        <p:spPr>
          <a:xfrm>
            <a:off x="1440000" y="3780000"/>
            <a:ext cx="9720000" cy="602280"/>
          </a:xfrm>
          <a:prstGeom prst="rect">
            <a:avLst/>
          </a:prstGeom>
          <a:noFill/>
          <a:ln w="0">
            <a:noFill/>
          </a:ln>
        </p:spPr>
        <p:txBody>
          <a:bodyPr lIns="90000" tIns="45000" rIns="90000" bIns="45000">
            <a:noAutofit/>
          </a:bodyPr>
          <a:lstStyle/>
          <a:p>
            <a:r>
              <a:rPr lang="es-MX" sz="1800" b="0" strike="noStrike" spc="-1">
                <a:latin typeface="Arial"/>
              </a:rPr>
              <a:t>Se puede pensar como trasladar la carga de comprender el orden de las palabras a los datos mismos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1260000" y="913680"/>
            <a:ext cx="10440000" cy="602280"/>
          </a:xfrm>
          <a:prstGeom prst="rect">
            <a:avLst/>
          </a:prstGeom>
          <a:noFill/>
          <a:ln w="0">
            <a:noFill/>
          </a:ln>
        </p:spPr>
        <p:txBody>
          <a:bodyPr lIns="90000" tIns="45000" rIns="90000" bIns="45000">
            <a:noAutofit/>
          </a:bodyPr>
          <a:lstStyle/>
          <a:p>
            <a:r>
              <a:rPr lang="es-MX" sz="1800" b="0" strike="noStrike" spc="-1">
                <a:latin typeface="Arial"/>
              </a:rPr>
              <a:t>2.- Atención.- Al traducir una oración, por ejemplo, del inglés al francés, no se puede usar palabra por palabra</a:t>
            </a:r>
          </a:p>
        </p:txBody>
      </p:sp>
      <p:pic>
        <p:nvPicPr>
          <p:cNvPr id="118" name="Imagen 117"/>
          <p:cNvPicPr/>
          <p:nvPr/>
        </p:nvPicPr>
        <p:blipFill>
          <a:blip r:embed="rId2"/>
          <a:stretch/>
        </p:blipFill>
        <p:spPr>
          <a:xfrm>
            <a:off x="1080000" y="1492920"/>
            <a:ext cx="4981680" cy="343080"/>
          </a:xfrm>
          <a:prstGeom prst="rect">
            <a:avLst/>
          </a:prstGeom>
          <a:ln w="0">
            <a:noFill/>
          </a:ln>
        </p:spPr>
      </p:pic>
      <p:pic>
        <p:nvPicPr>
          <p:cNvPr id="119" name="Imagen 118"/>
          <p:cNvPicPr/>
          <p:nvPr/>
        </p:nvPicPr>
        <p:blipFill>
          <a:blip r:embed="rId3"/>
          <a:stretch/>
        </p:blipFill>
        <p:spPr>
          <a:xfrm>
            <a:off x="6840000" y="1512000"/>
            <a:ext cx="4476600" cy="266760"/>
          </a:xfrm>
          <a:prstGeom prst="rect">
            <a:avLst/>
          </a:prstGeom>
          <a:ln w="0">
            <a:noFill/>
          </a:ln>
        </p:spPr>
      </p:pic>
      <p:sp>
        <p:nvSpPr>
          <p:cNvPr id="120" name="TextShape 2"/>
          <p:cNvSpPr txBox="1"/>
          <p:nvPr/>
        </p:nvSpPr>
        <p:spPr>
          <a:xfrm>
            <a:off x="1440000" y="1917720"/>
            <a:ext cx="10080000" cy="602280"/>
          </a:xfrm>
          <a:prstGeom prst="rect">
            <a:avLst/>
          </a:prstGeom>
          <a:noFill/>
          <a:ln w="0">
            <a:noFill/>
          </a:ln>
        </p:spPr>
        <p:txBody>
          <a:bodyPr lIns="90000" tIns="45000" rIns="90000" bIns="45000">
            <a:noAutofit/>
          </a:bodyPr>
          <a:lstStyle/>
          <a:p>
            <a:r>
              <a:rPr lang="es-MX" sz="1800" b="0" strike="noStrike" spc="-1">
                <a:latin typeface="Arial"/>
              </a:rPr>
              <a:t>La atención es un mecanismo que permite que un modelo de texto "observe" cada palabra en la oración original al tomar una decisión sobre cómo traducir las palabras en la oración de salida.</a:t>
            </a:r>
          </a:p>
        </p:txBody>
      </p:sp>
      <p:pic>
        <p:nvPicPr>
          <p:cNvPr id="121" name="Imagen 120"/>
          <p:cNvPicPr/>
          <p:nvPr/>
        </p:nvPicPr>
        <p:blipFill>
          <a:blip r:embed="rId4"/>
          <a:stretch/>
        </p:blipFill>
        <p:spPr>
          <a:xfrm>
            <a:off x="3684960" y="2592000"/>
            <a:ext cx="3767040" cy="3699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080000" y="900000"/>
            <a:ext cx="9900000" cy="4185720"/>
          </a:xfrm>
          <a:prstGeom prst="rect">
            <a:avLst/>
          </a:prstGeom>
          <a:noFill/>
          <a:ln w="0">
            <a:noFill/>
          </a:ln>
        </p:spPr>
        <p:txBody>
          <a:bodyPr lIns="90000" tIns="45000" rIns="90000" bIns="45000">
            <a:noAutofit/>
          </a:bodyPr>
          <a:lstStyle/>
          <a:p>
            <a:r>
              <a:rPr lang="es-MX" sz="1800" b="0" strike="noStrike" spc="-1">
                <a:latin typeface="Arial"/>
              </a:rPr>
              <a:t>3.- Autoatención.- El mecanismo de auto-atención es lo que permite al modelo saber con qué otra palabra de la secuencia está relacionada la palabra que se procesa en ese instante de tiempo.</a:t>
            </a:r>
          </a:p>
          <a:p>
            <a:endParaRPr lang="es-MX" sz="1800" b="0" strike="noStrike" spc="-1">
              <a:latin typeface="Arial"/>
            </a:endParaRPr>
          </a:p>
          <a:p>
            <a:endParaRPr lang="es-MX" sz="1800" b="0" strike="noStrike" spc="-1">
              <a:latin typeface="Arial"/>
            </a:endParaRPr>
          </a:p>
          <a:p>
            <a:r>
              <a:rPr lang="es-MX" sz="1800" b="0" strike="noStrike" spc="-1">
                <a:latin typeface="Arial"/>
              </a:rPr>
              <a:t>                      Mary and Paul were running together but he got injured</a:t>
            </a:r>
          </a:p>
          <a:p>
            <a:r>
              <a:rPr lang="es-MX" sz="1800" b="0" strike="noStrike" spc="-1">
                <a:latin typeface="Arial"/>
              </a:rPr>
              <a:t>	</a:t>
            </a:r>
          </a:p>
          <a:p>
            <a:endParaRPr lang="es-MX" sz="1800" b="0" strike="noStrike" spc="-1">
              <a:latin typeface="Arial"/>
            </a:endParaRPr>
          </a:p>
          <a:p>
            <a:r>
              <a:rPr lang="es-MX" sz="1800" b="0" strike="noStrike" spc="-1">
                <a:latin typeface="Arial"/>
              </a:rPr>
              <a:t>Cuando el modelo está procesando la secuencia, ¿a qué se refiere «he»? Parece una pregunta muy sencilla para una persona, pero se trata de un problema complejo que ha existido durante bastante tiempo en NLP. El mecanismo de auto-atención permite asociar «he» con Paul en vez de con el resto de palabras.</a:t>
            </a:r>
          </a:p>
          <a:p>
            <a:endParaRPr lang="es-MX" sz="1800" b="0" strike="noStrike" spc="-1">
              <a:latin typeface="Arial"/>
            </a:endParaRPr>
          </a:p>
          <a:p>
            <a:endParaRPr lang="es-MX" sz="1800" b="0" strike="noStrike" spc="-1">
              <a:latin typeface="Arial"/>
            </a:endParaRPr>
          </a:p>
          <a:p>
            <a:endParaRPr lang="es-MX" sz="1800" b="0" strike="noStrike" spc="-1">
              <a:latin typeface="Arial"/>
            </a:endParaRPr>
          </a:p>
          <a:p>
            <a:endParaRPr lang="es-MX"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La Atención Personal Encuentra un Significado</a:t>
            </a:r>
            <a:endParaRPr lang="es-MX" sz="5000" b="0" strike="noStrike" spc="-1">
              <a:latin typeface="Arial"/>
            </a:endParaRPr>
          </a:p>
        </p:txBody>
      </p:sp>
      <p:sp>
        <p:nvSpPr>
          <p:cNvPr id="124"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Otro ejemplo, en la oración:</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Ella sirvió agua de la jarra a la taza hasta que </a:t>
            </a:r>
            <a:r>
              <a:rPr lang="es-MX" sz="2200" b="1" strike="noStrike" spc="-1">
                <a:solidFill>
                  <a:srgbClr val="FF0000"/>
                </a:solidFill>
                <a:latin typeface="Tw Cen MT"/>
              </a:rPr>
              <a:t>se</a:t>
            </a:r>
            <a:r>
              <a:rPr lang="es-MX" sz="2200" b="0" strike="noStrike" spc="-1">
                <a:solidFill>
                  <a:srgbClr val="000000"/>
                </a:solidFill>
                <a:latin typeface="Tw Cen MT"/>
              </a:rPr>
              <a:t> llenó.</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Sabemos que «</a:t>
            </a:r>
            <a:r>
              <a:rPr lang="es-MX" sz="2200" b="1" strike="noStrike" spc="-1">
                <a:solidFill>
                  <a:srgbClr val="FF0000"/>
                </a:solidFill>
                <a:latin typeface="Tw Cen MT"/>
              </a:rPr>
              <a:t>se</a:t>
            </a:r>
            <a:r>
              <a:rPr lang="es-MX" sz="2200" b="0" strike="noStrike" spc="-1">
                <a:solidFill>
                  <a:srgbClr val="000000"/>
                </a:solidFill>
                <a:latin typeface="Tw Cen MT"/>
              </a:rPr>
              <a:t>» se refiere a la taza, mientras que en la oración:</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Ella sirvió agua de la jarra a la taza hasta que </a:t>
            </a:r>
            <a:r>
              <a:rPr lang="es-MX" sz="2200" b="0" strike="noStrike" spc="-1">
                <a:solidFill>
                  <a:srgbClr val="1CADE4"/>
                </a:solidFill>
                <a:latin typeface="Tw Cen MT"/>
              </a:rPr>
              <a:t>se</a:t>
            </a:r>
            <a:r>
              <a:rPr lang="es-MX" sz="2200" b="0" strike="noStrike" spc="-1">
                <a:solidFill>
                  <a:srgbClr val="000000"/>
                </a:solidFill>
                <a:latin typeface="Tw Cen MT"/>
              </a:rPr>
              <a:t> vació.</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Sabemos que «</a:t>
            </a:r>
            <a:r>
              <a:rPr lang="es-MX" sz="2200" b="0" strike="noStrike" spc="-1">
                <a:solidFill>
                  <a:srgbClr val="1CADE4"/>
                </a:solidFill>
                <a:latin typeface="Tw Cen MT"/>
              </a:rPr>
              <a:t>se</a:t>
            </a:r>
            <a:r>
              <a:rPr lang="es-MX" sz="2200" b="0" strike="noStrike" spc="-1">
                <a:solidFill>
                  <a:srgbClr val="000000"/>
                </a:solidFill>
                <a:latin typeface="Tw Cen MT"/>
              </a:rPr>
              <a:t>» se refiere a la jarra.</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«El significado es el resultado de las relaciones entre las cosas y la atención personal es una forma general de aprender las relaciones»,</a:t>
            </a:r>
            <a:endParaRPr lang="es-MX" sz="2200" b="0" strike="noStrike" spc="-1">
              <a:latin typeface="Arial"/>
            </a:endParaRPr>
          </a:p>
          <a:p>
            <a:pPr>
              <a:lnSpc>
                <a:spcPct val="90000"/>
              </a:lnSpc>
              <a:spcBef>
                <a:spcPts val="1199"/>
              </a:spcBef>
              <a:spcAft>
                <a:spcPts val="201"/>
              </a:spcAft>
            </a:pP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GPT-3 (Generative Pretrained Model)</a:t>
            </a:r>
            <a:endParaRPr lang="es-MX" sz="5000" b="0" strike="noStrike" spc="-1">
              <a:latin typeface="Arial"/>
            </a:endParaRPr>
          </a:p>
        </p:txBody>
      </p:sp>
      <p:sp>
        <p:nvSpPr>
          <p:cNvPr id="126"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Es un modelo de lenguaje autoregresivo que emplea aprendizaje profundo para producir textos que simulan la redacción humana.</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Es la tercera generación de los modelos de predicción de lenguaje perteneciente a la serie GPT, creados por OpenAI.</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La versión completa de GPT-3 tiene una capacidad de 175.000 millones de parámetros de aprendizaje automatizado, lo cual supera la magnitud de su predecesor, GPT-2.</a:t>
            </a: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Comparativo de Modelos GPT</a:t>
            </a:r>
            <a:endParaRPr lang="es-MX" sz="5000" b="0" strike="noStrike" spc="-1">
              <a:latin typeface="Arial"/>
            </a:endParaRPr>
          </a:p>
        </p:txBody>
      </p:sp>
      <p:sp>
        <p:nvSpPr>
          <p:cNvPr id="128"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29" name="Imagen 3"/>
          <p:cNvPicPr/>
          <p:nvPr/>
        </p:nvPicPr>
        <p:blipFill>
          <a:blip r:embed="rId2"/>
          <a:stretch/>
        </p:blipFill>
        <p:spPr>
          <a:xfrm>
            <a:off x="1657440" y="2286000"/>
            <a:ext cx="7921080" cy="3208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Ejemplo en COLAB</a:t>
            </a:r>
            <a:endParaRPr lang="es-MX" sz="5000" b="0" strike="noStrike" spc="-1">
              <a:latin typeface="Arial"/>
            </a:endParaRPr>
          </a:p>
        </p:txBody>
      </p:sp>
      <p:sp>
        <p:nvSpPr>
          <p:cNvPr id="131"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32" name="Imagen 3"/>
          <p:cNvPicPr/>
          <p:nvPr/>
        </p:nvPicPr>
        <p:blipFill>
          <a:blip r:embed="rId2"/>
          <a:stretch/>
        </p:blipFill>
        <p:spPr>
          <a:xfrm>
            <a:off x="344880" y="1819440"/>
            <a:ext cx="11722680" cy="4343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011960" y="557280"/>
            <a:ext cx="9905400" cy="3540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Un ejemplo de uso, Generación de imágenes a partir de texto, basado en GPT3</a:t>
            </a:r>
            <a:endParaRPr lang="es-MX" sz="2200" b="0" strike="noStrike" spc="-1">
              <a:latin typeface="Arial"/>
            </a:endParaRPr>
          </a:p>
        </p:txBody>
      </p:sp>
      <p:pic>
        <p:nvPicPr>
          <p:cNvPr id="134" name="Imagen 3"/>
          <p:cNvPicPr/>
          <p:nvPr/>
        </p:nvPicPr>
        <p:blipFill>
          <a:blip r:embed="rId2"/>
          <a:stretch/>
        </p:blipFill>
        <p:spPr>
          <a:xfrm>
            <a:off x="2672640" y="1367640"/>
            <a:ext cx="6009120" cy="4686120"/>
          </a:xfrm>
          <a:prstGeom prst="rect">
            <a:avLst/>
          </a:prstGeom>
          <a:ln w="0">
            <a:noFill/>
          </a:ln>
        </p:spPr>
      </p:pic>
      <p:sp>
        <p:nvSpPr>
          <p:cNvPr id="135" name="CustomShape 2"/>
          <p:cNvSpPr/>
          <p:nvPr/>
        </p:nvSpPr>
        <p:spPr>
          <a:xfrm>
            <a:off x="3747960" y="6255360"/>
            <a:ext cx="42148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6B9F25"/>
                </a:solidFill>
                <a:uFillTx/>
                <a:latin typeface="Tw Cen MT"/>
                <a:ea typeface="DejaVu Sans"/>
                <a:hlinkClick r:id="rId3"/>
              </a:rPr>
              <a:t>DALL·E mini by craiyon.com on Hugging Face</a:t>
            </a:r>
            <a:endParaRPr lang="es-MX"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BERT (Bidirectional Encoder Representations from Transformers)</a:t>
            </a:r>
            <a:endParaRPr lang="es-MX" sz="5000" b="0" strike="noStrike" spc="-1">
              <a:latin typeface="Arial"/>
            </a:endParaRPr>
          </a:p>
        </p:txBody>
      </p:sp>
      <p:sp>
        <p:nvSpPr>
          <p:cNvPr id="137" name="CustomShape 2"/>
          <p:cNvSpPr/>
          <p:nvPr/>
        </p:nvSpPr>
        <p:spPr>
          <a:xfrm>
            <a:off x="1141560" y="2249640"/>
            <a:ext cx="9905400" cy="423360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Es un transformer bidireccional preentrenado utilizado en el motor de búsqueda de Google para comprender la intención de búsqueda de los usuarios.</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Esta preentrenado con dos sets gigantescos Wikipedia y Google Books, que en conjunto tienen mas de 3,000 millones de palabras.</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Con este entrenamiento BERT aprende a analizar el texto de manera bidireccional:</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p:txBody>
      </p:sp>
      <p:pic>
        <p:nvPicPr>
          <p:cNvPr id="138" name="Imagen 3"/>
          <p:cNvPicPr/>
          <p:nvPr/>
        </p:nvPicPr>
        <p:blipFill>
          <a:blip r:embed="rId2"/>
          <a:stretch/>
        </p:blipFill>
        <p:spPr>
          <a:xfrm>
            <a:off x="4325040" y="4811400"/>
            <a:ext cx="2703240" cy="1671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BERT se implementó en el buscador de google en 2019</a:t>
            </a:r>
            <a:endParaRPr lang="es-MX" sz="5000" b="0" strike="noStrike" spc="-1">
              <a:latin typeface="Arial"/>
            </a:endParaRPr>
          </a:p>
        </p:txBody>
      </p:sp>
      <p:sp>
        <p:nvSpPr>
          <p:cNvPr id="140" name="CustomShape 2"/>
          <p:cNvSpPr/>
          <p:nvPr/>
        </p:nvSpPr>
        <p:spPr>
          <a:xfrm>
            <a:off x="7518240" y="2286000"/>
            <a:ext cx="442332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Antes de BERT la preposición “to” no era tomada en cuenta, buscando “los ciudadanos estadounidenses puedan viajar a Brasil sin un visado”</a:t>
            </a:r>
            <a:endParaRPr lang="es-MX" sz="2200" b="0" strike="noStrike" spc="-1">
              <a:latin typeface="Arial"/>
            </a:endParaRPr>
          </a:p>
          <a:p>
            <a:pPr>
              <a:lnSpc>
                <a:spcPct val="90000"/>
              </a:lnSpc>
              <a:spcBef>
                <a:spcPts val="1199"/>
              </a:spcBef>
              <a:spcAft>
                <a:spcPts val="201"/>
              </a:spcAft>
            </a:pP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Después de BERT, toma en cuenta la preposición “to” y con esto se entiende la verdadera intención de búsqueda “los viajeros brasileños que quieran viajar a EEUU necesitan visa”</a:t>
            </a:r>
            <a:endParaRPr lang="es-MX" sz="2200" b="0" strike="noStrike" spc="-1">
              <a:latin typeface="Arial"/>
            </a:endParaRPr>
          </a:p>
        </p:txBody>
      </p:sp>
      <p:pic>
        <p:nvPicPr>
          <p:cNvPr id="141" name="Picture 2" descr="BERT SEO Google"/>
          <p:cNvPicPr/>
          <p:nvPr/>
        </p:nvPicPr>
        <p:blipFill>
          <a:blip r:embed="rId2"/>
          <a:stretch/>
        </p:blipFill>
        <p:spPr>
          <a:xfrm>
            <a:off x="138600" y="1894320"/>
            <a:ext cx="7460640" cy="4662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¿Qué es PLN?</a:t>
            </a:r>
            <a:endParaRPr lang="es-MX" sz="5000" b="0" strike="noStrike" spc="-1">
              <a:latin typeface="Arial"/>
            </a:endParaRPr>
          </a:p>
        </p:txBody>
      </p:sp>
      <p:sp>
        <p:nvSpPr>
          <p:cNvPr id="94" name="CustomShape 2"/>
          <p:cNvSpPr/>
          <p:nvPr/>
        </p:nvSpPr>
        <p:spPr>
          <a:xfrm>
            <a:off x="1141560" y="2249640"/>
            <a:ext cx="9905400" cy="419688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Procesamiento del Lenguaje Natural es un campo de la Lingüística y aprendizaje automático relacionado al lenguaje humano. No sólo se enfoca en palabras individuales, también es capaz de reconocer el contexto de las palabras.</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Ejemplos de tareas de PLN</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Clasificación de sentencias completas.- Obtener sentimientos, detectar spam</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Clasificación de cada palabra en una sentencia.- Verbo, sustantivo, adjetivos</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Generación de texto </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Extracción de una respuesta a partir de un texto</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Traducción de textos</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Ejemplos de APLICACIONES EN COLAB</a:t>
            </a:r>
            <a:endParaRPr lang="es-MX" sz="5000" b="0" strike="noStrike" spc="-1">
              <a:latin typeface="Arial"/>
            </a:endParaRPr>
          </a:p>
        </p:txBody>
      </p:sp>
      <p:sp>
        <p:nvSpPr>
          <p:cNvPr id="143"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44" name="Imagen 5"/>
          <p:cNvPicPr/>
          <p:nvPr/>
        </p:nvPicPr>
        <p:blipFill>
          <a:blip r:embed="rId2"/>
          <a:stretch/>
        </p:blipFill>
        <p:spPr>
          <a:xfrm>
            <a:off x="182880" y="1867320"/>
            <a:ext cx="11712240" cy="4629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n 4"/>
          <p:cNvPicPr/>
          <p:nvPr/>
        </p:nvPicPr>
        <p:blipFill>
          <a:blip r:embed="rId2"/>
          <a:stretch/>
        </p:blipFill>
        <p:spPr>
          <a:xfrm>
            <a:off x="442800" y="376200"/>
            <a:ext cx="10740960" cy="6176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Del modelo de traducción</a:t>
            </a:r>
            <a:endParaRPr lang="es-MX" sz="5000" b="0" strike="noStrike" spc="-1">
              <a:latin typeface="Arial"/>
            </a:endParaRPr>
          </a:p>
        </p:txBody>
      </p:sp>
      <p:pic>
        <p:nvPicPr>
          <p:cNvPr id="147" name="Marcador de contenido 3"/>
          <p:cNvPicPr/>
          <p:nvPr/>
        </p:nvPicPr>
        <p:blipFill>
          <a:blip r:embed="rId2"/>
          <a:stretch/>
        </p:blipFill>
        <p:spPr>
          <a:xfrm>
            <a:off x="1699560" y="1903680"/>
            <a:ext cx="7009560" cy="4512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Afinación de un modelo Bert con pytorch</a:t>
            </a:r>
            <a:endParaRPr lang="es-MX" sz="5000" b="0" strike="noStrike" spc="-1">
              <a:latin typeface="Arial"/>
            </a:endParaRPr>
          </a:p>
        </p:txBody>
      </p:sp>
      <p:sp>
        <p:nvSpPr>
          <p:cNvPr id="149"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No siempre se cuenta con un modelo preentrenado con las características deseadas para llevar a cabo ciertos proyectos.</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Se podría pensar que es necesario crear un modelo desde cero para lograr el objetivo.</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Con los Transformers, no es necesario este procedimiento, se puede tomar un modelo ya preentrenado y simplemente “afinarlo”, al hacerlo de esta forma no se entrena el modelo completamente desde cero, ya que implicaría demasiado tiempo llevar a cabo esta tarea.</a:t>
            </a: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Afinación para clasificación de sentimientos </a:t>
            </a:r>
            <a:endParaRPr lang="es-MX" sz="5000" b="0" strike="noStrike" spc="-1">
              <a:latin typeface="Arial"/>
            </a:endParaRPr>
          </a:p>
        </p:txBody>
      </p:sp>
      <p:sp>
        <p:nvSpPr>
          <p:cNvPr id="151"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Para el ejemplo, el modelo a afinar es BERT, se utiliza un dataset de reseñas de películas de IMDB, el cual cuenta con 50,000 reseñas y 2 clases (“Reseña positiva” y “Reseña negativa”)</a:t>
            </a:r>
            <a:endParaRPr lang="es-MX" sz="2200" b="0" strike="noStrike" spc="-1">
              <a:latin typeface="Arial"/>
            </a:endParaRPr>
          </a:p>
        </p:txBody>
      </p:sp>
      <p:pic>
        <p:nvPicPr>
          <p:cNvPr id="152" name="Imagen 4"/>
          <p:cNvPicPr/>
          <p:nvPr/>
        </p:nvPicPr>
        <p:blipFill>
          <a:blip r:embed="rId2"/>
          <a:stretch/>
        </p:blipFill>
        <p:spPr>
          <a:xfrm>
            <a:off x="500400" y="3612600"/>
            <a:ext cx="10983960" cy="2115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1024200" y="585360"/>
            <a:ext cx="9640080" cy="78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El ejemplo a grandes rasgos</a:t>
            </a:r>
            <a:endParaRPr lang="es-MX" sz="5000" b="0" strike="noStrike" spc="-1">
              <a:latin typeface="Arial"/>
            </a:endParaRPr>
          </a:p>
        </p:txBody>
      </p:sp>
      <p:pic>
        <p:nvPicPr>
          <p:cNvPr id="154" name="Marcador de contenido 3"/>
          <p:cNvPicPr/>
          <p:nvPr/>
        </p:nvPicPr>
        <p:blipFill>
          <a:blip r:embed="rId2"/>
          <a:stretch/>
        </p:blipFill>
        <p:spPr>
          <a:xfrm>
            <a:off x="2005920" y="1164240"/>
            <a:ext cx="7329960" cy="5487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pic>
        <p:nvPicPr>
          <p:cNvPr id="156" name="Marcador de contenido 3"/>
          <p:cNvPicPr/>
          <p:nvPr/>
        </p:nvPicPr>
        <p:blipFill>
          <a:blip r:embed="rId2"/>
          <a:stretch/>
        </p:blipFill>
        <p:spPr>
          <a:xfrm>
            <a:off x="959400" y="854280"/>
            <a:ext cx="10326960" cy="4926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158" name="CustomShape 2"/>
          <p:cNvSpPr/>
          <p:nvPr/>
        </p:nvSpPr>
        <p:spPr>
          <a:xfrm>
            <a:off x="1024200" y="5635080"/>
            <a:ext cx="9523080" cy="85932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Se utiliza “distilbert” ya que es una versión más ligera de BERT y por ende más rápida</a:t>
            </a:r>
            <a:endParaRPr lang="es-MX" sz="2200" b="0" strike="noStrike" spc="-1">
              <a:latin typeface="Arial"/>
            </a:endParaRPr>
          </a:p>
        </p:txBody>
      </p:sp>
      <p:pic>
        <p:nvPicPr>
          <p:cNvPr id="159" name="Imagen 3"/>
          <p:cNvPicPr/>
          <p:nvPr/>
        </p:nvPicPr>
        <p:blipFill>
          <a:blip r:embed="rId2"/>
          <a:stretch/>
        </p:blipFill>
        <p:spPr>
          <a:xfrm>
            <a:off x="954000" y="399600"/>
            <a:ext cx="9177480" cy="5049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968760" y="30024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Se crea el modelo a afinar, y se entrena</a:t>
            </a:r>
            <a:endParaRPr lang="es-MX" sz="2200" b="0" strike="noStrike" spc="-1">
              <a:latin typeface="Arial"/>
            </a:endParaRPr>
          </a:p>
        </p:txBody>
      </p:sp>
      <p:pic>
        <p:nvPicPr>
          <p:cNvPr id="161" name="Imagen 3"/>
          <p:cNvPicPr/>
          <p:nvPr/>
        </p:nvPicPr>
        <p:blipFill>
          <a:blip r:embed="rId2"/>
          <a:stretch/>
        </p:blipFill>
        <p:spPr>
          <a:xfrm>
            <a:off x="1853640" y="655920"/>
            <a:ext cx="8353800" cy="6020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12160" y="69732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Se evalúa para obtener la precisión</a:t>
            </a:r>
            <a:endParaRPr lang="es-MX" sz="2200" b="0" strike="noStrike" spc="-1">
              <a:latin typeface="Arial"/>
            </a:endParaRPr>
          </a:p>
        </p:txBody>
      </p:sp>
      <p:pic>
        <p:nvPicPr>
          <p:cNvPr id="163" name="Imagen 3"/>
          <p:cNvPicPr/>
          <p:nvPr/>
        </p:nvPicPr>
        <p:blipFill>
          <a:blip r:embed="rId2"/>
          <a:stretch/>
        </p:blipFill>
        <p:spPr>
          <a:xfrm>
            <a:off x="812160" y="1507680"/>
            <a:ext cx="9295560" cy="4123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Transformers, ¿qué son?</a:t>
            </a:r>
            <a:endParaRPr lang="es-MX" sz="5000" b="0" strike="noStrike" spc="-1">
              <a:latin typeface="Arial"/>
            </a:endParaRPr>
          </a:p>
        </p:txBody>
      </p:sp>
      <p:sp>
        <p:nvSpPr>
          <p:cNvPr id="96"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Un modelo transformer es una red neuronal que aprende contexto y, por lo tanto, significado mediante el seguimiento de relaciones en datos secuenciales como las palabras de esta oración.</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Los modelos transformer aplican un conjunto en evolución de técnicas matemáticas, llamadas atención o atención propia, para detectar formas sutiles en que los elementos de datos en una serie se influencian y dependen entre sí.</a:t>
            </a: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Tarea</a:t>
            </a:r>
            <a:endParaRPr lang="es-MX" sz="5000" b="0" strike="noStrike" spc="-1">
              <a:latin typeface="Arial"/>
            </a:endParaRPr>
          </a:p>
        </p:txBody>
      </p:sp>
      <p:sp>
        <p:nvSpPr>
          <p:cNvPr id="165" name="CustomShape 2"/>
          <p:cNvSpPr/>
          <p:nvPr/>
        </p:nvSpPr>
        <p:spPr>
          <a:xfrm>
            <a:off x="1024200" y="2286000"/>
            <a:ext cx="9719280" cy="2303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-Entrenar completo y probar</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-Buscar otro dataset preferentemente en español</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-Crear el modelo a partir del segundo dataset</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-Investigar en </a:t>
            </a:r>
            <a:r>
              <a:rPr lang="en-US" sz="2200" b="0" u="sng" strike="noStrike" spc="-1">
                <a:solidFill>
                  <a:srgbClr val="6B9F25"/>
                </a:solidFill>
                <a:uFillTx/>
                <a:latin typeface="Tw Cen MT"/>
                <a:hlinkClick r:id="rId2"/>
              </a:rPr>
              <a:t>Hugging Face – The AI community building the future</a:t>
            </a:r>
            <a:r>
              <a:rPr lang="en-US" sz="2200" b="0" u="sng" strike="noStrike" spc="-1">
                <a:solidFill>
                  <a:srgbClr val="6B9F25"/>
                </a:solidFill>
                <a:uFillTx/>
                <a:latin typeface="Tw Cen MT"/>
                <a:hlinkClick r:id="rId2"/>
              </a:rPr>
              <a:t>.</a:t>
            </a:r>
            <a:r>
              <a:rPr lang="en-US" sz="2200" b="0" strike="noStrike" spc="-1">
                <a:solidFill>
                  <a:srgbClr val="000000"/>
                </a:solidFill>
                <a:latin typeface="Tw Cen MT"/>
              </a:rPr>
              <a:t> cómo compartirlo y subirlo</a:t>
            </a: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CustomShape 1"/>
          <p:cNvSpPr/>
          <p:nvPr/>
        </p:nvSpPr>
        <p:spPr>
          <a:xfrm>
            <a:off x="3240" y="0"/>
            <a:ext cx="1218816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67" name="Imagen 4"/>
          <p:cNvPicPr/>
          <p:nvPr/>
        </p:nvPicPr>
        <p:blipFill>
          <a:blip r:embed="rId3"/>
          <a:srcRect r="52444"/>
          <a:stretch/>
        </p:blipFill>
        <p:spPr>
          <a:xfrm>
            <a:off x="0" y="1080"/>
            <a:ext cx="12191400" cy="6857280"/>
          </a:xfrm>
          <a:prstGeom prst="rect">
            <a:avLst/>
          </a:prstGeom>
          <a:ln w="0">
            <a:noFill/>
          </a:ln>
        </p:spPr>
      </p:pic>
      <p:sp>
        <p:nvSpPr>
          <p:cNvPr id="168" name="CustomShape 2"/>
          <p:cNvSpPr/>
          <p:nvPr/>
        </p:nvSpPr>
        <p:spPr>
          <a:xfrm>
            <a:off x="3896640" y="3065040"/>
            <a:ext cx="8294400" cy="2487960"/>
          </a:xfrm>
          <a:prstGeom prst="rect">
            <a:avLst/>
          </a:prstGeom>
          <a:solidFill>
            <a:srgbClr val="000001">
              <a:alpha val="75000"/>
            </a:srgbClr>
          </a:solidFill>
          <a:ln>
            <a:noFill/>
          </a:ln>
          <a:effectLst>
            <a:outerShdw blurRad="50800" dist="12600" dir="5400000" algn="ctr" rotWithShape="0">
              <a:srgbClr val="000000">
                <a:alpha val="50000"/>
              </a:srgbClr>
            </a:outerShdw>
          </a:effectLst>
        </p:spPr>
        <p:style>
          <a:lnRef idx="1">
            <a:schemeClr val="accent1"/>
          </a:lnRef>
          <a:fillRef idx="3">
            <a:schemeClr val="accent1"/>
          </a:fillRef>
          <a:effectRef idx="2">
            <a:schemeClr val="accent1"/>
          </a:effectRef>
          <a:fontRef idx="minor"/>
        </p:style>
      </p:sp>
      <p:sp>
        <p:nvSpPr>
          <p:cNvPr id="169" name="CustomShape 3"/>
          <p:cNvSpPr/>
          <p:nvPr/>
        </p:nvSpPr>
        <p:spPr>
          <a:xfrm>
            <a:off x="4309200" y="3429000"/>
            <a:ext cx="7500960" cy="109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87000" lnSpcReduction="10000"/>
          </a:bodyPr>
          <a:lstStyle/>
          <a:p>
            <a:pPr>
              <a:lnSpc>
                <a:spcPct val="80000"/>
              </a:lnSpc>
            </a:pPr>
            <a:r>
              <a:rPr lang="es-ES" sz="5000" b="0" strike="noStrike" cap="all" spc="197">
                <a:solidFill>
                  <a:srgbClr val="FFFFFF"/>
                </a:solidFill>
                <a:latin typeface="Tw Cen MT Condensed"/>
              </a:rPr>
              <a:t>GAN(Generative adversarial networks)</a:t>
            </a:r>
            <a:endParaRPr lang="es-MX" sz="5000" b="0" strike="noStrike" spc="-1">
              <a:latin typeface="Arial"/>
            </a:endParaRPr>
          </a:p>
        </p:txBody>
      </p:sp>
      <p:sp>
        <p:nvSpPr>
          <p:cNvPr id="170" name="CustomShape 4"/>
          <p:cNvSpPr/>
          <p:nvPr/>
        </p:nvSpPr>
        <p:spPr>
          <a:xfrm>
            <a:off x="4309200" y="4779360"/>
            <a:ext cx="7500960" cy="514080"/>
          </a:xfrm>
          <a:prstGeom prst="rect">
            <a:avLst/>
          </a:prstGeom>
          <a:noFill/>
          <a:ln w="0">
            <a:noFill/>
          </a:ln>
        </p:spPr>
        <p:style>
          <a:lnRef idx="0">
            <a:scrgbClr r="0" g="0" b="0"/>
          </a:lnRef>
          <a:fillRef idx="0">
            <a:scrgbClr r="0" g="0" b="0"/>
          </a:fillRef>
          <a:effectRef idx="0">
            <a:scrgbClr r="0" g="0" b="0"/>
          </a:effectRef>
          <a:fontRef idx="minor"/>
        </p:style>
      </p:sp>
      <p:sp>
        <p:nvSpPr>
          <p:cNvPr id="171" name="Line 5"/>
          <p:cNvSpPr/>
          <p:nvPr/>
        </p:nvSpPr>
        <p:spPr>
          <a:xfrm>
            <a:off x="4309200" y="4666320"/>
            <a:ext cx="6832440" cy="0"/>
          </a:xfrm>
          <a:prstGeom prst="line">
            <a:avLst/>
          </a:prstGeom>
          <a:ln w="22225">
            <a:solidFill>
              <a:srgbClr val="4AC4E3"/>
            </a:solidFill>
            <a:round/>
          </a:ln>
        </p:spPr>
        <p:style>
          <a:lnRef idx="3">
            <a:schemeClr val="accent1"/>
          </a:lnRef>
          <a:fillRef idx="0">
            <a:schemeClr val="accent1"/>
          </a:fillRef>
          <a:effectRef idx="2">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MODELO GENERATIVO</a:t>
            </a:r>
            <a:endParaRPr lang="es-MX" sz="5000" b="0" strike="noStrike" spc="-1">
              <a:latin typeface="Arial"/>
            </a:endParaRPr>
          </a:p>
        </p:txBody>
      </p:sp>
      <p:sp>
        <p:nvSpPr>
          <p:cNvPr id="173" name="CustomShape 2"/>
          <p:cNvSpPr/>
          <p:nvPr/>
        </p:nvSpPr>
        <p:spPr>
          <a:xfrm>
            <a:off x="993600" y="1750680"/>
            <a:ext cx="9905400" cy="3023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Este modelo puede generar un nuevo ejemplo “” a partir de un vector aleatorio “z”, el cual se crea de una distribución con características completamente conocidas.</a:t>
            </a:r>
            <a:endParaRPr lang="es-MX" sz="2200" b="0" strike="noStrike" spc="-1">
              <a:latin typeface="Arial"/>
            </a:endParaRPr>
          </a:p>
        </p:txBody>
      </p:sp>
      <p:pic>
        <p:nvPicPr>
          <p:cNvPr id="174" name="Imagen 3"/>
          <p:cNvPicPr/>
          <p:nvPr/>
        </p:nvPicPr>
        <p:blipFill>
          <a:blip r:embed="rId2"/>
          <a:stretch/>
        </p:blipFill>
        <p:spPr>
          <a:xfrm>
            <a:off x="2825640" y="3158640"/>
            <a:ext cx="5698800" cy="3232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1224360" y="282240"/>
            <a:ext cx="9905400" cy="3540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Al modelo Generativo se le agrega un Discriminador para saber si la salida del generador es real o falsa.</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Estos 2 componentes son “adversarios”, es decir, una gana y la otra pierde</a:t>
            </a:r>
            <a:endParaRPr lang="es-MX" sz="2200" b="0" strike="noStrike" spc="-1">
              <a:latin typeface="Arial"/>
            </a:endParaRPr>
          </a:p>
        </p:txBody>
      </p:sp>
      <p:pic>
        <p:nvPicPr>
          <p:cNvPr id="176" name="Imagen 3"/>
          <p:cNvPicPr/>
          <p:nvPr/>
        </p:nvPicPr>
        <p:blipFill>
          <a:blip r:embed="rId2"/>
          <a:stretch/>
        </p:blipFill>
        <p:spPr>
          <a:xfrm>
            <a:off x="1994040" y="2249640"/>
            <a:ext cx="7981200" cy="3618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Función de desempeño</a:t>
            </a:r>
            <a:endParaRPr lang="es-MX" sz="5000" b="0" strike="noStrike" spc="-1">
              <a:latin typeface="Arial"/>
            </a:endParaRPr>
          </a:p>
        </p:txBody>
      </p:sp>
      <p:pic>
        <p:nvPicPr>
          <p:cNvPr id="178" name="Marcador de contenido 3"/>
          <p:cNvPicPr/>
          <p:nvPr/>
        </p:nvPicPr>
        <p:blipFill>
          <a:blip r:embed="rId2"/>
          <a:stretch/>
        </p:blipFill>
        <p:spPr>
          <a:xfrm>
            <a:off x="2150280" y="2084760"/>
            <a:ext cx="7466760" cy="675720"/>
          </a:xfrm>
          <a:prstGeom prst="rect">
            <a:avLst/>
          </a:prstGeom>
          <a:ln w="0">
            <a:noFill/>
          </a:ln>
        </p:spPr>
      </p:pic>
      <p:pic>
        <p:nvPicPr>
          <p:cNvPr id="179" name="Imagen 4"/>
          <p:cNvPicPr/>
          <p:nvPr/>
        </p:nvPicPr>
        <p:blipFill>
          <a:blip r:embed="rId3"/>
          <a:stretch/>
        </p:blipFill>
        <p:spPr>
          <a:xfrm>
            <a:off x="1185840" y="3308040"/>
            <a:ext cx="9819720" cy="2494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Esquema de entrenamiento</a:t>
            </a:r>
            <a:endParaRPr lang="es-MX" sz="5000" b="0" strike="noStrike" spc="-1">
              <a:latin typeface="Arial"/>
            </a:endParaRPr>
          </a:p>
        </p:txBody>
      </p:sp>
      <p:sp>
        <p:nvSpPr>
          <p:cNvPr id="181"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82" name="Imagen 3"/>
          <p:cNvPicPr/>
          <p:nvPr/>
        </p:nvPicPr>
        <p:blipFill>
          <a:blip r:embed="rId2"/>
          <a:stretch/>
        </p:blipFill>
        <p:spPr>
          <a:xfrm>
            <a:off x="1801440" y="1614960"/>
            <a:ext cx="7979040" cy="4838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Ejemplo Colab.- Implementando una GAN desde cero</a:t>
            </a:r>
            <a:endParaRPr lang="es-MX" sz="5000" b="0" strike="noStrike" spc="-1">
              <a:latin typeface="Arial"/>
            </a:endParaRPr>
          </a:p>
        </p:txBody>
      </p:sp>
      <p:sp>
        <p:nvSpPr>
          <p:cNvPr id="184"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Se implementará una GAN para generar dígitos del dataset “MNIST Digit”.</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Este dataset contiene dígitos escritos a mano del 0 al 9, y de 28 x 28 pixeles</a:t>
            </a:r>
            <a:endParaRPr lang="es-MX" sz="2200" b="0" strike="noStrike" spc="-1">
              <a:latin typeface="Arial"/>
            </a:endParaRPr>
          </a:p>
        </p:txBody>
      </p:sp>
      <p:pic>
        <p:nvPicPr>
          <p:cNvPr id="185" name="Picture 6" descr="MNIST — Dataset of Handwritten Digits | by Daniel Etzold | MLearning.ai |  Medium"/>
          <p:cNvPicPr/>
          <p:nvPr/>
        </p:nvPicPr>
        <p:blipFill>
          <a:blip r:embed="rId2"/>
          <a:stretch/>
        </p:blipFill>
        <p:spPr>
          <a:xfrm>
            <a:off x="5348880" y="3528720"/>
            <a:ext cx="5762880" cy="2881080"/>
          </a:xfrm>
          <a:prstGeom prst="rect">
            <a:avLst/>
          </a:prstGeom>
          <a:ln w="0">
            <a:noFill/>
          </a:ln>
        </p:spPr>
      </p:pic>
      <p:pic>
        <p:nvPicPr>
          <p:cNvPr id="186" name="Picture 10" descr="MNIST sample images"/>
          <p:cNvPicPr/>
          <p:nvPr/>
        </p:nvPicPr>
        <p:blipFill>
          <a:blip r:embed="rId3"/>
          <a:stretch/>
        </p:blipFill>
        <p:spPr>
          <a:xfrm>
            <a:off x="655920" y="3528720"/>
            <a:ext cx="4358880" cy="2650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HIPERPARÁMETROS</a:t>
            </a:r>
            <a:endParaRPr lang="es-MX" sz="5000" b="0" strike="noStrike" spc="-1">
              <a:latin typeface="Arial"/>
            </a:endParaRPr>
          </a:p>
        </p:txBody>
      </p:sp>
      <p:sp>
        <p:nvSpPr>
          <p:cNvPr id="188"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89" name="Imagen 3"/>
          <p:cNvPicPr/>
          <p:nvPr/>
        </p:nvPicPr>
        <p:blipFill>
          <a:blip r:embed="rId2"/>
          <a:stretch/>
        </p:blipFill>
        <p:spPr>
          <a:xfrm>
            <a:off x="3030840" y="1925280"/>
            <a:ext cx="5705640" cy="4383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191"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92" name="Imagen 3"/>
          <p:cNvPicPr/>
          <p:nvPr/>
        </p:nvPicPr>
        <p:blipFill>
          <a:blip r:embed="rId2"/>
          <a:stretch/>
        </p:blipFill>
        <p:spPr>
          <a:xfrm>
            <a:off x="2598840" y="266040"/>
            <a:ext cx="6180840" cy="6361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194"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95" name="Imagen 3"/>
          <p:cNvPicPr/>
          <p:nvPr/>
        </p:nvPicPr>
        <p:blipFill>
          <a:blip r:embed="rId2"/>
          <a:stretch/>
        </p:blipFill>
        <p:spPr>
          <a:xfrm>
            <a:off x="1024200" y="585360"/>
            <a:ext cx="9181440" cy="5666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Transformes, ¿Qué pueden hacer?</a:t>
            </a:r>
            <a:endParaRPr lang="es-MX" sz="5000" b="0" strike="noStrike" spc="-1">
              <a:latin typeface="Arial"/>
            </a:endParaRPr>
          </a:p>
        </p:txBody>
      </p:sp>
      <p:sp>
        <p:nvSpPr>
          <p:cNvPr id="98" name="CustomShape 2"/>
          <p:cNvSpPr/>
          <p:nvPr/>
        </p:nvSpPr>
        <p:spPr>
          <a:xfrm>
            <a:off x="504360" y="2084760"/>
            <a:ext cx="374940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lnSpcReduction="10000"/>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Los transformers están traduciendo texto y habla casi en tiempo real, lo que permite el acceso a reuniones y aulas para diversos asistentes con discapacidades auditivas.</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Están ayudando a los investigadores a comprender las cadenas de genes en el ADN y los aminoácidos en proteínas de formas que pueden acelerar el diseño de fármacos.</a:t>
            </a:r>
            <a:endParaRPr lang="es-MX" sz="2200" b="0" strike="noStrike" spc="-1">
              <a:latin typeface="Arial"/>
            </a:endParaRPr>
          </a:p>
        </p:txBody>
      </p:sp>
      <p:pic>
        <p:nvPicPr>
          <p:cNvPr id="99" name="Picture 4" descr="Transformers models dubbed foundation models in Stanford paper"/>
          <p:cNvPicPr/>
          <p:nvPr/>
        </p:nvPicPr>
        <p:blipFill>
          <a:blip r:embed="rId2"/>
          <a:stretch/>
        </p:blipFill>
        <p:spPr>
          <a:xfrm>
            <a:off x="4773960" y="1885320"/>
            <a:ext cx="7083720" cy="4842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197"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198" name="Imagen 3"/>
          <p:cNvPicPr/>
          <p:nvPr/>
        </p:nvPicPr>
        <p:blipFill>
          <a:blip r:embed="rId2"/>
          <a:stretch/>
        </p:blipFill>
        <p:spPr>
          <a:xfrm>
            <a:off x="2553120" y="1046880"/>
            <a:ext cx="6143040" cy="4314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200"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201" name="Imagen 3"/>
          <p:cNvPicPr/>
          <p:nvPr/>
        </p:nvPicPr>
        <p:blipFill>
          <a:blip r:embed="rId2"/>
          <a:stretch/>
        </p:blipFill>
        <p:spPr>
          <a:xfrm>
            <a:off x="1104840" y="471600"/>
            <a:ext cx="9981360" cy="5914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Se entrena </a:t>
            </a:r>
            <a:endParaRPr lang="es-MX" sz="5000" b="0" strike="noStrike" spc="-1">
              <a:latin typeface="Arial"/>
            </a:endParaRPr>
          </a:p>
        </p:txBody>
      </p:sp>
      <p:sp>
        <p:nvSpPr>
          <p:cNvPr id="203"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204" name="Imagen 3"/>
          <p:cNvPicPr/>
          <p:nvPr/>
        </p:nvPicPr>
        <p:blipFill>
          <a:blip r:embed="rId2"/>
          <a:stretch/>
        </p:blipFill>
        <p:spPr>
          <a:xfrm>
            <a:off x="3075840" y="1588680"/>
            <a:ext cx="4917960" cy="4938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Se grafica el comportamiento</a:t>
            </a:r>
            <a:endParaRPr lang="es-MX" sz="5000" b="0" strike="noStrike" spc="-1">
              <a:latin typeface="Arial"/>
            </a:endParaRPr>
          </a:p>
        </p:txBody>
      </p:sp>
      <p:sp>
        <p:nvSpPr>
          <p:cNvPr id="206" name="CustomShape 2"/>
          <p:cNvSpPr/>
          <p:nvPr/>
        </p:nvSpPr>
        <p:spPr>
          <a:xfrm>
            <a:off x="875160" y="5532480"/>
            <a:ext cx="10447920" cy="112608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fontScale="95500" lnSpcReduction="10000"/>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El error del generador mejora cuando el discriminador empeora</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Los ejemplos reales al inicio se detectan fácilmente como verdaderos(cerca de 1), mientras que los falsos se detectan fácilmente, pero conforme avanza el entrenamiento, se acercan a 0.5</a:t>
            </a:r>
            <a:endParaRPr lang="es-MX" sz="2200" b="0" strike="noStrike" spc="-1">
              <a:latin typeface="Arial"/>
            </a:endParaRPr>
          </a:p>
        </p:txBody>
      </p:sp>
      <p:pic>
        <p:nvPicPr>
          <p:cNvPr id="207" name="Imagen 4"/>
          <p:cNvPicPr/>
          <p:nvPr/>
        </p:nvPicPr>
        <p:blipFill>
          <a:blip r:embed="rId2"/>
          <a:stretch/>
        </p:blipFill>
        <p:spPr>
          <a:xfrm>
            <a:off x="875160" y="1616040"/>
            <a:ext cx="9609840" cy="3828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913320" y="983520"/>
            <a:ext cx="9719280" cy="1250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Se muestran ejemplos por cada época, </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para hacer notar que mejoran gradualmente</a:t>
            </a:r>
            <a:endParaRPr lang="es-MX" sz="2200" b="0" strike="noStrike" spc="-1">
              <a:latin typeface="Arial"/>
            </a:endParaRPr>
          </a:p>
        </p:txBody>
      </p:sp>
      <p:pic>
        <p:nvPicPr>
          <p:cNvPr id="209" name="Imagen 3"/>
          <p:cNvPicPr/>
          <p:nvPr/>
        </p:nvPicPr>
        <p:blipFill>
          <a:blip r:embed="rId2"/>
          <a:stretch/>
        </p:blipFill>
        <p:spPr>
          <a:xfrm>
            <a:off x="6578280" y="720360"/>
            <a:ext cx="4054320" cy="5136840"/>
          </a:xfrm>
          <a:prstGeom prst="rect">
            <a:avLst/>
          </a:prstGeom>
          <a:ln w="0">
            <a:noFill/>
          </a:ln>
        </p:spPr>
      </p:pic>
      <p:pic>
        <p:nvPicPr>
          <p:cNvPr id="210" name="Imagen 1"/>
          <p:cNvPicPr/>
          <p:nvPr/>
        </p:nvPicPr>
        <p:blipFill>
          <a:blip r:embed="rId3"/>
          <a:stretch/>
        </p:blipFill>
        <p:spPr>
          <a:xfrm>
            <a:off x="1471320" y="2498400"/>
            <a:ext cx="4075920" cy="3428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¿Dónde esta impactando?</a:t>
            </a:r>
            <a:endParaRPr lang="es-MX" sz="5000" b="0" strike="noStrike" spc="-1">
              <a:latin typeface="Arial"/>
            </a:endParaRPr>
          </a:p>
        </p:txBody>
      </p:sp>
      <p:sp>
        <p:nvSpPr>
          <p:cNvPr id="212"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Fotos a partir de bocetos</a:t>
            </a:r>
            <a:endParaRPr lang="es-MX" sz="2200" b="0" strike="noStrike" spc="-1">
              <a:latin typeface="Arial"/>
            </a:endParaRPr>
          </a:p>
          <a:p>
            <a:pPr>
              <a:lnSpc>
                <a:spcPct val="90000"/>
              </a:lnSpc>
              <a:spcBef>
                <a:spcPts val="1199"/>
              </a:spcBef>
              <a:spcAft>
                <a:spcPts val="201"/>
              </a:spcAft>
            </a:pPr>
            <a:endParaRPr lang="es-MX" sz="2200" b="0" strike="noStrike" spc="-1">
              <a:latin typeface="Arial"/>
            </a:endParaRPr>
          </a:p>
        </p:txBody>
      </p:sp>
      <p:pic>
        <p:nvPicPr>
          <p:cNvPr id="213" name="Imagen 3"/>
          <p:cNvPicPr/>
          <p:nvPr/>
        </p:nvPicPr>
        <p:blipFill>
          <a:blip r:embed="rId2"/>
          <a:stretch/>
        </p:blipFill>
        <p:spPr>
          <a:xfrm>
            <a:off x="1400400" y="2859120"/>
            <a:ext cx="8924400" cy="3402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215"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216" name="Imagen 3"/>
          <p:cNvPicPr/>
          <p:nvPr/>
        </p:nvPicPr>
        <p:blipFill>
          <a:blip r:embed="rId2"/>
          <a:stretch/>
        </p:blipFill>
        <p:spPr>
          <a:xfrm>
            <a:off x="1141560" y="2392560"/>
            <a:ext cx="10017720" cy="3254760"/>
          </a:xfrm>
          <a:prstGeom prst="rect">
            <a:avLst/>
          </a:prstGeom>
          <a:ln w="0">
            <a:noFill/>
          </a:ln>
        </p:spPr>
      </p:pic>
      <p:pic>
        <p:nvPicPr>
          <p:cNvPr id="217" name="Imagen 4"/>
          <p:cNvPicPr/>
          <p:nvPr/>
        </p:nvPicPr>
        <p:blipFill>
          <a:blip r:embed="rId3"/>
          <a:stretch/>
        </p:blipFill>
        <p:spPr>
          <a:xfrm>
            <a:off x="1979640" y="792000"/>
            <a:ext cx="7714440" cy="1304280"/>
          </a:xfrm>
          <a:prstGeom prst="rect">
            <a:avLst/>
          </a:prstGeom>
          <a:ln w="0">
            <a:noFill/>
          </a:ln>
        </p:spPr>
      </p:pic>
      <p:sp>
        <p:nvSpPr>
          <p:cNvPr id="218" name="CustomShape 3"/>
          <p:cNvSpPr/>
          <p:nvPr/>
        </p:nvSpPr>
        <p:spPr>
          <a:xfrm>
            <a:off x="2272320" y="5943600"/>
            <a:ext cx="609516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MX" sz="1800" b="0" u="sng" strike="noStrike" spc="-1">
                <a:solidFill>
                  <a:srgbClr val="6B9F25"/>
                </a:solidFill>
                <a:uFillTx/>
                <a:latin typeface="Tw Cen MT"/>
                <a:ea typeface="DejaVu Sans"/>
                <a:hlinkClick r:id="rId4"/>
              </a:rPr>
              <a:t>GANcraft</a:t>
            </a:r>
            <a:r>
              <a:rPr lang="es-MX" sz="1800" b="0" u="sng" strike="noStrike" spc="-1">
                <a:solidFill>
                  <a:srgbClr val="6B9F25"/>
                </a:solidFill>
                <a:uFillTx/>
                <a:latin typeface="Tw Cen MT"/>
                <a:ea typeface="DejaVu Sans"/>
                <a:hlinkClick r:id="rId4"/>
              </a:rPr>
              <a:t>: </a:t>
            </a:r>
            <a:r>
              <a:rPr lang="es-MX" sz="1800" b="0" u="sng" strike="noStrike" spc="-1">
                <a:solidFill>
                  <a:srgbClr val="6B9F25"/>
                </a:solidFill>
                <a:uFillTx/>
                <a:latin typeface="Tw Cen MT"/>
                <a:ea typeface="DejaVu Sans"/>
                <a:hlinkClick r:id="rId4"/>
              </a:rPr>
              <a:t>Unsupervised</a:t>
            </a:r>
            <a:r>
              <a:rPr lang="es-MX" sz="1800" b="0" u="sng" strike="noStrike" spc="-1">
                <a:solidFill>
                  <a:srgbClr val="6B9F25"/>
                </a:solidFill>
                <a:uFillTx/>
                <a:latin typeface="Tw Cen MT"/>
                <a:ea typeface="DejaVu Sans"/>
                <a:hlinkClick r:id="rId4"/>
              </a:rPr>
              <a:t> 3D Neural </a:t>
            </a:r>
            <a:r>
              <a:rPr lang="es-MX" sz="1800" b="0" u="sng" strike="noStrike" spc="-1">
                <a:solidFill>
                  <a:srgbClr val="6B9F25"/>
                </a:solidFill>
                <a:uFillTx/>
                <a:latin typeface="Tw Cen MT"/>
                <a:ea typeface="DejaVu Sans"/>
                <a:hlinkClick r:id="rId4"/>
              </a:rPr>
              <a:t>Rendering</a:t>
            </a:r>
            <a:r>
              <a:rPr lang="es-MX" sz="1800" b="0" u="sng" strike="noStrike" spc="-1">
                <a:solidFill>
                  <a:srgbClr val="6B9F25"/>
                </a:solidFill>
                <a:uFillTx/>
                <a:latin typeface="Tw Cen MT"/>
                <a:ea typeface="DejaVu Sans"/>
                <a:hlinkClick r:id="rId4"/>
              </a:rPr>
              <a:t> of </a:t>
            </a:r>
            <a:r>
              <a:rPr lang="es-MX" sz="1800" b="0" u="sng" strike="noStrike" spc="-1">
                <a:solidFill>
                  <a:srgbClr val="6B9F25"/>
                </a:solidFill>
                <a:uFillTx/>
                <a:latin typeface="Tw Cen MT"/>
                <a:ea typeface="DejaVu Sans"/>
                <a:hlinkClick r:id="rId4"/>
              </a:rPr>
              <a:t>Minecraft</a:t>
            </a:r>
            <a:r>
              <a:rPr lang="es-MX" sz="1800" b="0" u="sng" strike="noStrike" spc="-1">
                <a:solidFill>
                  <a:srgbClr val="6B9F25"/>
                </a:solidFill>
                <a:uFillTx/>
                <a:latin typeface="Tw Cen MT"/>
                <a:ea typeface="DejaVu Sans"/>
                <a:hlinkClick r:id="rId4"/>
              </a:rPr>
              <a:t> </a:t>
            </a:r>
            <a:r>
              <a:rPr lang="es-MX" sz="1800" b="0" u="sng" strike="noStrike" spc="-1">
                <a:solidFill>
                  <a:srgbClr val="6B9F25"/>
                </a:solidFill>
                <a:uFillTx/>
                <a:latin typeface="Tw Cen MT"/>
                <a:ea typeface="DejaVu Sans"/>
                <a:hlinkClick r:id="rId4"/>
              </a:rPr>
              <a:t>Worlds</a:t>
            </a:r>
            <a:r>
              <a:rPr lang="es-MX" sz="1800" b="0" u="sng" strike="noStrike" spc="-1">
                <a:solidFill>
                  <a:srgbClr val="6B9F25"/>
                </a:solidFill>
                <a:uFillTx/>
                <a:latin typeface="Tw Cen MT"/>
                <a:ea typeface="DejaVu Sans"/>
                <a:hlinkClick r:id="rId4"/>
              </a:rPr>
              <a:t> (nvlabs.github.io)</a:t>
            </a:r>
            <a:endParaRPr lang="es-MX" sz="1800" b="0" strike="noStrike" spc="-1">
              <a:latin typeface="Arial"/>
            </a:endParaRPr>
          </a:p>
        </p:txBody>
      </p:sp>
      <p:sp>
        <p:nvSpPr>
          <p:cNvPr id="219" name="CustomShape 4"/>
          <p:cNvSpPr/>
          <p:nvPr/>
        </p:nvSpPr>
        <p:spPr>
          <a:xfrm>
            <a:off x="5451120" y="3244320"/>
            <a:ext cx="128880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MX" sz="1800" b="0" strike="noStrike" spc="-1">
                <a:solidFill>
                  <a:srgbClr val="000000"/>
                </a:solidFill>
                <a:latin typeface="Tw Cen MT"/>
                <a:ea typeface="DejaVu Sans"/>
              </a:rPr>
              <a:t>ZxcdsA10.+</a:t>
            </a:r>
            <a:endParaRPr lang="es-MX" sz="1800" b="0" strike="noStrike" spc="-1">
              <a:latin typeface="Arial"/>
            </a:endParaRPr>
          </a:p>
        </p:txBody>
      </p:sp>
      <p:sp>
        <p:nvSpPr>
          <p:cNvPr id="220" name="CustomShape 5"/>
          <p:cNvSpPr/>
          <p:nvPr/>
        </p:nvSpPr>
        <p:spPr>
          <a:xfrm>
            <a:off x="5451120" y="3244320"/>
            <a:ext cx="128880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MX" sz="1800" b="0" strike="noStrike" spc="-1">
                <a:solidFill>
                  <a:srgbClr val="000000"/>
                </a:solidFill>
                <a:latin typeface="Tw Cen MT"/>
                <a:ea typeface="DejaVu Sans"/>
              </a:rPr>
              <a:t>ZxcdsA10.+</a:t>
            </a:r>
            <a:endParaRPr lang="es-MX"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sp>
      <p:sp>
        <p:nvSpPr>
          <p:cNvPr id="222"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223" name="Picture 2" descr="https://cdn-images-1.medium.com/max/900/1*TKr1dtcNgJCA8uYY1OhmSg.png"/>
          <p:cNvPicPr/>
          <p:nvPr/>
        </p:nvPicPr>
        <p:blipFill>
          <a:blip r:embed="rId2"/>
          <a:stretch/>
        </p:blipFill>
        <p:spPr>
          <a:xfrm>
            <a:off x="1291680" y="585360"/>
            <a:ext cx="8571960" cy="5695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 name="CustomShape 1"/>
          <p:cNvSpPr/>
          <p:nvPr/>
        </p:nvSpPr>
        <p:spPr>
          <a:xfrm>
            <a:off x="3240" y="0"/>
            <a:ext cx="1218816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25" name="Imagen 4"/>
          <p:cNvPicPr/>
          <p:nvPr/>
        </p:nvPicPr>
        <p:blipFill>
          <a:blip r:embed="rId3"/>
          <a:srcRect r="52444"/>
          <a:stretch/>
        </p:blipFill>
        <p:spPr>
          <a:xfrm>
            <a:off x="0" y="1080"/>
            <a:ext cx="12191400" cy="6857280"/>
          </a:xfrm>
          <a:prstGeom prst="rect">
            <a:avLst/>
          </a:prstGeom>
          <a:ln w="0">
            <a:noFill/>
          </a:ln>
        </p:spPr>
      </p:pic>
      <p:sp>
        <p:nvSpPr>
          <p:cNvPr id="226" name="CustomShape 2"/>
          <p:cNvSpPr/>
          <p:nvPr/>
        </p:nvSpPr>
        <p:spPr>
          <a:xfrm>
            <a:off x="3896640" y="3065040"/>
            <a:ext cx="8294400" cy="2487960"/>
          </a:xfrm>
          <a:prstGeom prst="rect">
            <a:avLst/>
          </a:prstGeom>
          <a:solidFill>
            <a:srgbClr val="000001">
              <a:alpha val="75000"/>
            </a:srgbClr>
          </a:solidFill>
          <a:ln>
            <a:noFill/>
          </a:ln>
          <a:effectLst>
            <a:outerShdw blurRad="50800" dist="12600" dir="5400000" algn="ctr" rotWithShape="0">
              <a:srgbClr val="000000">
                <a:alpha val="50000"/>
              </a:srgbClr>
            </a:outerShdw>
          </a:effectLst>
        </p:spPr>
        <p:style>
          <a:lnRef idx="1">
            <a:schemeClr val="accent1"/>
          </a:lnRef>
          <a:fillRef idx="3">
            <a:schemeClr val="accent1"/>
          </a:fillRef>
          <a:effectRef idx="2">
            <a:schemeClr val="accent1"/>
          </a:effectRef>
          <a:fontRef idx="minor"/>
        </p:style>
      </p:sp>
      <p:sp>
        <p:nvSpPr>
          <p:cNvPr id="227" name="CustomShape 3"/>
          <p:cNvSpPr/>
          <p:nvPr/>
        </p:nvSpPr>
        <p:spPr>
          <a:xfrm>
            <a:off x="4309200" y="3429000"/>
            <a:ext cx="7500960" cy="109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80000"/>
              </a:lnSpc>
            </a:pPr>
            <a:r>
              <a:rPr lang="es-ES" sz="5000" b="0" strike="noStrike" cap="all" spc="197">
                <a:solidFill>
                  <a:srgbClr val="FFFFFF"/>
                </a:solidFill>
                <a:latin typeface="Tw Cen MT Condensed"/>
              </a:rPr>
              <a:t>GRAPh neural networks</a:t>
            </a:r>
            <a:endParaRPr lang="es-MX" sz="5000" b="0" strike="noStrike" spc="-1">
              <a:latin typeface="Arial"/>
            </a:endParaRPr>
          </a:p>
        </p:txBody>
      </p:sp>
      <p:sp>
        <p:nvSpPr>
          <p:cNvPr id="228" name="CustomShape 4"/>
          <p:cNvSpPr/>
          <p:nvPr/>
        </p:nvSpPr>
        <p:spPr>
          <a:xfrm>
            <a:off x="4309200" y="4779360"/>
            <a:ext cx="7500960" cy="514080"/>
          </a:xfrm>
          <a:prstGeom prst="rect">
            <a:avLst/>
          </a:prstGeom>
          <a:noFill/>
          <a:ln w="0">
            <a:noFill/>
          </a:ln>
        </p:spPr>
        <p:style>
          <a:lnRef idx="0">
            <a:scrgbClr r="0" g="0" b="0"/>
          </a:lnRef>
          <a:fillRef idx="0">
            <a:scrgbClr r="0" g="0" b="0"/>
          </a:fillRef>
          <a:effectRef idx="0">
            <a:scrgbClr r="0" g="0" b="0"/>
          </a:effectRef>
          <a:fontRef idx="minor"/>
        </p:style>
      </p:sp>
      <p:sp>
        <p:nvSpPr>
          <p:cNvPr id="229" name="Line 5"/>
          <p:cNvSpPr/>
          <p:nvPr/>
        </p:nvSpPr>
        <p:spPr>
          <a:xfrm>
            <a:off x="4309200" y="4666320"/>
            <a:ext cx="6832440" cy="0"/>
          </a:xfrm>
          <a:prstGeom prst="line">
            <a:avLst/>
          </a:prstGeom>
          <a:ln w="22225">
            <a:solidFill>
              <a:srgbClr val="4AC4E3"/>
            </a:solidFill>
            <a:round/>
          </a:ln>
        </p:spPr>
        <p:style>
          <a:lnRef idx="3">
            <a:schemeClr val="accent1"/>
          </a:lnRef>
          <a:fillRef idx="0">
            <a:schemeClr val="accent1"/>
          </a:fillRef>
          <a:effectRef idx="2">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Introducción, ¿Por qué Grafos?</a:t>
            </a:r>
            <a:endParaRPr lang="es-MX" sz="5000" b="0" strike="noStrike" spc="-1">
              <a:latin typeface="Arial"/>
            </a:endParaRPr>
          </a:p>
        </p:txBody>
      </p:sp>
      <p:pic>
        <p:nvPicPr>
          <p:cNvPr id="231" name="Picture 2" descr="http://www.cs.us.es/~fsancho/images/2019-10/g1.jpg"/>
          <p:cNvPicPr/>
          <p:nvPr/>
        </p:nvPicPr>
        <p:blipFill>
          <a:blip r:embed="rId2"/>
          <a:stretch/>
        </p:blipFill>
        <p:spPr>
          <a:xfrm>
            <a:off x="166320" y="1937160"/>
            <a:ext cx="4266360" cy="2591640"/>
          </a:xfrm>
          <a:prstGeom prst="rect">
            <a:avLst/>
          </a:prstGeom>
          <a:ln w="0">
            <a:noFill/>
          </a:ln>
        </p:spPr>
      </p:pic>
      <p:sp>
        <p:nvSpPr>
          <p:cNvPr id="232" name="CustomShape 2"/>
          <p:cNvSpPr/>
          <p:nvPr/>
        </p:nvSpPr>
        <p:spPr>
          <a:xfrm>
            <a:off x="4784400" y="1755000"/>
            <a:ext cx="716652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MX" sz="1800" b="0" strike="noStrike" spc="-1">
                <a:solidFill>
                  <a:srgbClr val="000000"/>
                </a:solidFill>
                <a:latin typeface="Tw Cen MT"/>
                <a:ea typeface="DejaVu Sans"/>
              </a:rPr>
              <a:t>Los datos que se obtienen de muchas aplicaciones particulares se pueden modelar en grafos.</a:t>
            </a:r>
            <a:endParaRPr lang="es-MX" sz="1800" b="0" strike="noStrike" spc="-1">
              <a:latin typeface="Arial"/>
            </a:endParaRPr>
          </a:p>
          <a:p>
            <a:pPr>
              <a:lnSpc>
                <a:spcPct val="100000"/>
              </a:lnSpc>
            </a:pPr>
            <a:r>
              <a:rPr lang="es-MX" sz="1800" b="0" strike="noStrike" spc="-1">
                <a:solidFill>
                  <a:srgbClr val="000000"/>
                </a:solidFill>
                <a:latin typeface="Tw Cen MT"/>
                <a:ea typeface="DejaVu Sans"/>
              </a:rPr>
              <a:t>Proporcionan la representación mas flexible y sencilla para dos niveles de realidad: los objetos y sus relaciones.</a:t>
            </a:r>
            <a:endParaRPr lang="es-MX" sz="1800" b="0" strike="noStrike" spc="-1">
              <a:latin typeface="Arial"/>
            </a:endParaRPr>
          </a:p>
        </p:txBody>
      </p:sp>
      <p:pic>
        <p:nvPicPr>
          <p:cNvPr id="233" name="Picture 6" descr="https://3.bp.blogspot.com/-qIFiIBmNnPc/Wlx5LNqBamI/AAAAAAAASSc/a0Yr2DHrBvU9Wcf0eKiH8XpByKBOYlOagCLcBGAs/s1600/995px-Shadowgraph_Malyutka_class_XV_series_submarine.svg.png"/>
          <p:cNvPicPr/>
          <p:nvPr/>
        </p:nvPicPr>
        <p:blipFill>
          <a:blip r:embed="rId3"/>
          <a:stretch/>
        </p:blipFill>
        <p:spPr>
          <a:xfrm>
            <a:off x="6214680" y="3233520"/>
            <a:ext cx="4166280" cy="3124440"/>
          </a:xfrm>
          <a:prstGeom prst="rect">
            <a:avLst/>
          </a:prstGeom>
          <a:ln w="0">
            <a:noFill/>
          </a:ln>
        </p:spPr>
      </p:pic>
      <p:pic>
        <p:nvPicPr>
          <p:cNvPr id="234" name="Picture 10" descr="Etanol - Wikipedia, la enciclopedia libre"/>
          <p:cNvPicPr/>
          <p:nvPr/>
        </p:nvPicPr>
        <p:blipFill>
          <a:blip r:embed="rId4"/>
          <a:stretch/>
        </p:blipFill>
        <p:spPr>
          <a:xfrm>
            <a:off x="2540160" y="4597200"/>
            <a:ext cx="2243880" cy="198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968760" y="75276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gn="just">
              <a:lnSpc>
                <a:spcPct val="90000"/>
              </a:lnSpc>
              <a:spcBef>
                <a:spcPts val="1199"/>
              </a:spcBef>
              <a:spcAft>
                <a:spcPts val="201"/>
              </a:spcAft>
              <a:tabLst>
                <a:tab pos="0" algn="l"/>
              </a:tabLst>
            </a:pPr>
            <a:r>
              <a:rPr lang="es-MX" sz="2200" b="0" strike="noStrike" spc="-1">
                <a:solidFill>
                  <a:srgbClr val="000000"/>
                </a:solidFill>
                <a:latin typeface="Tw Cen MT"/>
              </a:rPr>
              <a:t>Retomando el tema de PLN, los Transformers pueden solucionar las tareas mencionadas previamente. Tomando como ejemplo la librería “transformers” desarrollada por HuggingFace podemos mostrar ejemplos a través del objeto “pipeline”.</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Ejemplo 1.- Clasificación de una sentencia POSITIVA/NEGATIVA</a:t>
            </a:r>
            <a:endParaRPr lang="es-MX" sz="2200" b="0" strike="noStrike" spc="-1">
              <a:latin typeface="Arial"/>
            </a:endParaRPr>
          </a:p>
        </p:txBody>
      </p:sp>
      <p:pic>
        <p:nvPicPr>
          <p:cNvPr id="101" name="Imagen 3"/>
          <p:cNvPicPr/>
          <p:nvPr/>
        </p:nvPicPr>
        <p:blipFill>
          <a:blip r:embed="rId2"/>
          <a:stretch/>
        </p:blipFill>
        <p:spPr>
          <a:xfrm>
            <a:off x="756360" y="2622960"/>
            <a:ext cx="10364040" cy="3490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Representación Básica de grafos</a:t>
            </a:r>
            <a:endParaRPr lang="es-MX" sz="5000" b="0" strike="noStrike" spc="-1">
              <a:latin typeface="Arial"/>
            </a:endParaRPr>
          </a:p>
        </p:txBody>
      </p:sp>
      <p:sp>
        <p:nvSpPr>
          <p:cNvPr id="236"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pic>
        <p:nvPicPr>
          <p:cNvPr id="237" name="Imagen 3"/>
          <p:cNvPicPr/>
          <p:nvPr/>
        </p:nvPicPr>
        <p:blipFill>
          <a:blip r:embed="rId2"/>
          <a:stretch/>
        </p:blipFill>
        <p:spPr>
          <a:xfrm>
            <a:off x="2355480" y="1966680"/>
            <a:ext cx="7000200" cy="4457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Grafos no Dirigidos</a:t>
            </a:r>
            <a:endParaRPr lang="es-MX" sz="5000" b="0" strike="noStrike" spc="-1">
              <a:latin typeface="Arial"/>
            </a:endParaRPr>
          </a:p>
        </p:txBody>
      </p:sp>
      <p:sp>
        <p:nvSpPr>
          <p:cNvPr id="239" name="CustomShape 2"/>
          <p:cNvSpPr/>
          <p:nvPr/>
        </p:nvSpPr>
        <p:spPr>
          <a:xfrm>
            <a:off x="900720" y="2097000"/>
            <a:ext cx="4584240" cy="34448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Un grafo no dirigido consiste en nodos(también llamados vértices) que están conectados por aristas y no importa el orden de la conexión.</a:t>
            </a:r>
            <a:endParaRPr lang="es-MX" sz="2200" b="0" strike="noStrike" spc="-1">
              <a:latin typeface="Arial"/>
            </a:endParaRPr>
          </a:p>
        </p:txBody>
      </p:sp>
      <p:pic>
        <p:nvPicPr>
          <p:cNvPr id="240" name="Imagen 3"/>
          <p:cNvPicPr/>
          <p:nvPr/>
        </p:nvPicPr>
        <p:blipFill>
          <a:blip r:embed="rId2"/>
          <a:stretch/>
        </p:blipFill>
        <p:spPr>
          <a:xfrm>
            <a:off x="6094440" y="2314440"/>
            <a:ext cx="5434560" cy="3010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GRAFOS DIRIGIDOS</a:t>
            </a:r>
            <a:endParaRPr lang="es-MX" sz="5000" b="0" strike="noStrike" spc="-1">
              <a:latin typeface="Arial"/>
            </a:endParaRPr>
          </a:p>
        </p:txBody>
      </p:sp>
      <p:sp>
        <p:nvSpPr>
          <p:cNvPr id="242" name="CustomShape 2"/>
          <p:cNvSpPr/>
          <p:nvPr/>
        </p:nvSpPr>
        <p:spPr>
          <a:xfrm>
            <a:off x="1141560" y="2249640"/>
            <a:ext cx="4408560" cy="3540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Al contrario que los ejemplos anteriores, en estos grafos, se conectan los nodos mediante aristas dirigidas</a:t>
            </a:r>
            <a:endParaRPr lang="es-MX" sz="2200" b="0" strike="noStrike" spc="-1">
              <a:latin typeface="Arial"/>
            </a:endParaRPr>
          </a:p>
        </p:txBody>
      </p:sp>
      <p:pic>
        <p:nvPicPr>
          <p:cNvPr id="243" name="Imagen 3"/>
          <p:cNvPicPr/>
          <p:nvPr/>
        </p:nvPicPr>
        <p:blipFill>
          <a:blip r:embed="rId2"/>
          <a:stretch/>
        </p:blipFill>
        <p:spPr>
          <a:xfrm>
            <a:off x="6596640" y="2444040"/>
            <a:ext cx="3714120" cy="2161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1141560" y="0"/>
            <a:ext cx="9905400" cy="14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Representando moléculas como grafos</a:t>
            </a:r>
            <a:endParaRPr lang="es-MX" sz="5000" b="0" strike="noStrike" spc="-1">
              <a:latin typeface="Arial"/>
            </a:endParaRPr>
          </a:p>
        </p:txBody>
      </p:sp>
      <p:sp>
        <p:nvSpPr>
          <p:cNvPr id="245" name="CustomShape 2"/>
          <p:cNvSpPr/>
          <p:nvPr/>
        </p:nvSpPr>
        <p:spPr>
          <a:xfrm>
            <a:off x="1141560" y="1029240"/>
            <a:ext cx="9905400" cy="13431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90000"/>
              </a:lnSpc>
              <a:spcBef>
                <a:spcPts val="1199"/>
              </a:spcBef>
              <a:spcAft>
                <a:spcPts val="201"/>
              </a:spcAft>
              <a:tabLst>
                <a:tab pos="0" algn="l"/>
              </a:tabLst>
            </a:pPr>
            <a:r>
              <a:rPr lang="es-MX" sz="1800" b="0" strike="noStrike" spc="-1">
                <a:solidFill>
                  <a:srgbClr val="000000"/>
                </a:solidFill>
                <a:latin typeface="Tw Cen MT"/>
              </a:rPr>
              <a:t>Las moléculas pueden ser descritas como grupos de átomos unidos por propiedades químicas. </a:t>
            </a:r>
            <a:endParaRPr lang="es-MX" sz="1800" b="0" strike="noStrike" spc="-1">
              <a:latin typeface="Arial"/>
            </a:endParaRPr>
          </a:p>
          <a:p>
            <a:pPr>
              <a:lnSpc>
                <a:spcPct val="90000"/>
              </a:lnSpc>
              <a:spcBef>
                <a:spcPts val="1199"/>
              </a:spcBef>
              <a:spcAft>
                <a:spcPts val="201"/>
              </a:spcAft>
              <a:tabLst>
                <a:tab pos="0" algn="l"/>
              </a:tabLst>
            </a:pPr>
            <a:r>
              <a:rPr lang="es-MX" sz="1800" b="0" strike="noStrike" spc="-1">
                <a:solidFill>
                  <a:srgbClr val="000000"/>
                </a:solidFill>
                <a:latin typeface="Tw Cen MT"/>
              </a:rPr>
              <a:t>Algunos de los elementos químicos mas comunes son carbono (C), oxígeno (O), nitrógeno , hidrógeno(H), etc., con estos podemos representar una molécula de cafeína de la siguiente manera.</a:t>
            </a:r>
            <a:endParaRPr lang="es-MX" sz="1800" b="0" strike="noStrike" spc="-1">
              <a:latin typeface="Arial"/>
            </a:endParaRPr>
          </a:p>
        </p:txBody>
      </p:sp>
      <p:pic>
        <p:nvPicPr>
          <p:cNvPr id="246" name="Imagen 3"/>
          <p:cNvPicPr/>
          <p:nvPr/>
        </p:nvPicPr>
        <p:blipFill>
          <a:blip r:embed="rId2"/>
          <a:stretch/>
        </p:blipFill>
        <p:spPr>
          <a:xfrm>
            <a:off x="2869560" y="2373120"/>
            <a:ext cx="6626520" cy="4296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Definición de GNN</a:t>
            </a:r>
            <a:endParaRPr lang="es-MX" sz="5000" b="0" strike="noStrike" spc="-1">
              <a:latin typeface="Arial"/>
            </a:endParaRPr>
          </a:p>
        </p:txBody>
      </p:sp>
      <p:sp>
        <p:nvSpPr>
          <p:cNvPr id="248"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Es una clase de redes neuronales artificiales para procesar datos que pueden ser representados como grafos</a:t>
            </a:r>
            <a:endParaRPr lang="es-MX" sz="2200" b="0" strike="noStrike" spc="-1">
              <a:latin typeface="Arial"/>
            </a:endParaRPr>
          </a:p>
        </p:txBody>
      </p:sp>
      <p:pic>
        <p:nvPicPr>
          <p:cNvPr id="249" name="Imagen 3"/>
          <p:cNvPicPr/>
          <p:nvPr/>
        </p:nvPicPr>
        <p:blipFill>
          <a:blip r:embed="rId2"/>
          <a:stretch/>
        </p:blipFill>
        <p:spPr>
          <a:xfrm>
            <a:off x="1579320" y="3013200"/>
            <a:ext cx="8450640" cy="3496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Implementación de una convolución en un grafo</a:t>
            </a:r>
            <a:endParaRPr lang="es-MX" sz="5000" b="0" strike="noStrike" spc="-1">
              <a:latin typeface="Arial"/>
            </a:endParaRPr>
          </a:p>
        </p:txBody>
      </p:sp>
      <p:sp>
        <p:nvSpPr>
          <p:cNvPr id="251"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Consideremos el siguiente grafo y su representación:</a:t>
            </a:r>
            <a:endParaRPr lang="es-MX" sz="2200" b="0" strike="noStrike" spc="-1">
              <a:latin typeface="Arial"/>
            </a:endParaRPr>
          </a:p>
        </p:txBody>
      </p:sp>
      <p:pic>
        <p:nvPicPr>
          <p:cNvPr id="252" name="Imagen 3"/>
          <p:cNvPicPr/>
          <p:nvPr/>
        </p:nvPicPr>
        <p:blipFill>
          <a:blip r:embed="rId2"/>
          <a:stretch/>
        </p:blipFill>
        <p:spPr>
          <a:xfrm>
            <a:off x="2285280" y="2771280"/>
            <a:ext cx="6627240" cy="3680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1067400" y="568440"/>
            <a:ext cx="9905400" cy="3540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Se instalan librerías:</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Se crea el grafo definiendo “nodos” y “lados”, y la matriz de adyacencia “A”:</a:t>
            </a:r>
            <a:endParaRPr lang="es-MX" sz="2200" b="0" strike="noStrike" spc="-1">
              <a:latin typeface="Arial"/>
            </a:endParaRPr>
          </a:p>
        </p:txBody>
      </p:sp>
      <p:pic>
        <p:nvPicPr>
          <p:cNvPr id="254" name="Imagen 4"/>
          <p:cNvPicPr/>
          <p:nvPr/>
        </p:nvPicPr>
        <p:blipFill>
          <a:blip r:embed="rId2"/>
          <a:stretch/>
        </p:blipFill>
        <p:spPr>
          <a:xfrm>
            <a:off x="3813840" y="706680"/>
            <a:ext cx="3714120" cy="523080"/>
          </a:xfrm>
          <a:prstGeom prst="rect">
            <a:avLst/>
          </a:prstGeom>
          <a:ln w="0">
            <a:noFill/>
          </a:ln>
        </p:spPr>
      </p:pic>
      <p:pic>
        <p:nvPicPr>
          <p:cNvPr id="255" name="Imagen 5"/>
          <p:cNvPicPr/>
          <p:nvPr/>
        </p:nvPicPr>
        <p:blipFill>
          <a:blip r:embed="rId3"/>
          <a:stretch/>
        </p:blipFill>
        <p:spPr>
          <a:xfrm>
            <a:off x="3756960" y="1382040"/>
            <a:ext cx="3380760" cy="637560"/>
          </a:xfrm>
          <a:prstGeom prst="rect">
            <a:avLst/>
          </a:prstGeom>
          <a:ln w="0">
            <a:noFill/>
          </a:ln>
        </p:spPr>
      </p:pic>
      <p:pic>
        <p:nvPicPr>
          <p:cNvPr id="256" name="Imagen 6"/>
          <p:cNvPicPr/>
          <p:nvPr/>
        </p:nvPicPr>
        <p:blipFill>
          <a:blip r:embed="rId4"/>
          <a:stretch/>
        </p:blipFill>
        <p:spPr>
          <a:xfrm>
            <a:off x="1982160" y="2809800"/>
            <a:ext cx="5545800" cy="3862440"/>
          </a:xfrm>
          <a:prstGeom prst="rect">
            <a:avLst/>
          </a:prstGeom>
          <a:ln w="0">
            <a:noFill/>
          </a:ln>
        </p:spPr>
      </p:pic>
      <p:pic>
        <p:nvPicPr>
          <p:cNvPr id="257" name="Imagen 7"/>
          <p:cNvPicPr/>
          <p:nvPr/>
        </p:nvPicPr>
        <p:blipFill>
          <a:blip r:embed="rId5"/>
          <a:stretch/>
        </p:blipFill>
        <p:spPr>
          <a:xfrm>
            <a:off x="8069760" y="3917520"/>
            <a:ext cx="2361600" cy="1647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1141560" y="235800"/>
            <a:ext cx="9905400" cy="598860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Se crea la matriz de características “X”:</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Visualizando el grafo creado: </a:t>
            </a:r>
            <a:endParaRPr lang="es-MX" sz="2200" b="0" strike="noStrike" spc="-1">
              <a:latin typeface="Arial"/>
            </a:endParaRPr>
          </a:p>
        </p:txBody>
      </p:sp>
      <p:pic>
        <p:nvPicPr>
          <p:cNvPr id="259" name="Imagen 3"/>
          <p:cNvPicPr/>
          <p:nvPr/>
        </p:nvPicPr>
        <p:blipFill>
          <a:blip r:embed="rId2"/>
          <a:stretch/>
        </p:blipFill>
        <p:spPr>
          <a:xfrm>
            <a:off x="1141560" y="709920"/>
            <a:ext cx="4824720" cy="2849760"/>
          </a:xfrm>
          <a:prstGeom prst="rect">
            <a:avLst/>
          </a:prstGeom>
          <a:ln w="0">
            <a:noFill/>
          </a:ln>
        </p:spPr>
      </p:pic>
      <p:pic>
        <p:nvPicPr>
          <p:cNvPr id="260" name="Imagen 4"/>
          <p:cNvPicPr/>
          <p:nvPr/>
        </p:nvPicPr>
        <p:blipFill>
          <a:blip r:embed="rId3"/>
          <a:stretch/>
        </p:blipFill>
        <p:spPr>
          <a:xfrm>
            <a:off x="7691040" y="1382760"/>
            <a:ext cx="1932840" cy="1847160"/>
          </a:xfrm>
          <a:prstGeom prst="rect">
            <a:avLst/>
          </a:prstGeom>
          <a:ln w="0">
            <a:noFill/>
          </a:ln>
        </p:spPr>
      </p:pic>
      <p:pic>
        <p:nvPicPr>
          <p:cNvPr id="261" name="Imagen 5"/>
          <p:cNvPicPr/>
          <p:nvPr/>
        </p:nvPicPr>
        <p:blipFill>
          <a:blip r:embed="rId4"/>
          <a:stretch/>
        </p:blipFill>
        <p:spPr>
          <a:xfrm>
            <a:off x="3705120" y="4117320"/>
            <a:ext cx="3695400" cy="2485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1058400" y="466920"/>
            <a:ext cx="9905400" cy="58467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algn="just">
              <a:lnSpc>
                <a:spcPct val="90000"/>
              </a:lnSpc>
              <a:spcBef>
                <a:spcPts val="1199"/>
              </a:spcBef>
              <a:spcAft>
                <a:spcPts val="201"/>
              </a:spcAft>
              <a:tabLst>
                <a:tab pos="0" algn="l"/>
              </a:tabLst>
            </a:pPr>
            <a:r>
              <a:rPr lang="es-MX" sz="2200" b="0" strike="noStrike" spc="-1">
                <a:solidFill>
                  <a:srgbClr val="000000"/>
                </a:solidFill>
                <a:latin typeface="Tw Cen MT"/>
              </a:rPr>
              <a:t>Con las convoluciones en grafos podemos interpretar cada fila de la matriz “X” como una codificación de la información que es almacenada en el nodo correspondiente de esa matriz.</a:t>
            </a:r>
            <a:endParaRPr lang="es-MX" sz="2200" b="0" strike="noStrike" spc="-1">
              <a:latin typeface="Arial"/>
            </a:endParaRPr>
          </a:p>
          <a:p>
            <a:pPr algn="just">
              <a:lnSpc>
                <a:spcPct val="90000"/>
              </a:lnSpc>
              <a:spcBef>
                <a:spcPts val="1199"/>
              </a:spcBef>
              <a:spcAft>
                <a:spcPts val="201"/>
              </a:spcAft>
              <a:tabLst>
                <a:tab pos="0" algn="l"/>
              </a:tabLst>
            </a:pPr>
            <a:r>
              <a:rPr lang="es-MX" sz="2200" b="0" strike="noStrike" spc="-1">
                <a:solidFill>
                  <a:srgbClr val="000000"/>
                </a:solidFill>
                <a:latin typeface="Tw Cen MT"/>
              </a:rPr>
              <a:t>Las convoluciones actualizan la información de cada nodo basado en la información de sus vecinos y de ellos mismos.</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                                     </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Aquí se actualiza el nodo “i” con información del mismo nodo y de la sumatoria de sus nodos vecinos, las matrices W almacenan los pesos del filtro.</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Las 2 matrices W se pueden considerar como bancos del filtro, donde cada columna es un filtro individual.</a:t>
            </a:r>
            <a:endParaRPr lang="es-MX" sz="2200" b="0" strike="noStrike" spc="-1">
              <a:latin typeface="Arial"/>
            </a:endParaRPr>
          </a:p>
        </p:txBody>
      </p:sp>
      <p:pic>
        <p:nvPicPr>
          <p:cNvPr id="263" name="Imagen 3"/>
          <p:cNvPicPr/>
          <p:nvPr/>
        </p:nvPicPr>
        <p:blipFill>
          <a:blip r:embed="rId2"/>
          <a:stretch/>
        </p:blipFill>
        <p:spPr>
          <a:xfrm>
            <a:off x="4130280" y="2663640"/>
            <a:ext cx="2685240" cy="618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1169280" y="688680"/>
            <a:ext cx="9905400" cy="3540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Capturando las relaciones del grafo:</a:t>
            </a:r>
            <a:endParaRPr lang="es-MX" sz="2200" b="0" strike="noStrike" spc="-1">
              <a:latin typeface="Arial"/>
            </a:endParaRPr>
          </a:p>
        </p:txBody>
      </p:sp>
      <p:pic>
        <p:nvPicPr>
          <p:cNvPr id="265" name="Imagen 3"/>
          <p:cNvPicPr/>
          <p:nvPr/>
        </p:nvPicPr>
        <p:blipFill>
          <a:blip r:embed="rId2"/>
          <a:stretch/>
        </p:blipFill>
        <p:spPr>
          <a:xfrm>
            <a:off x="1386360" y="1274760"/>
            <a:ext cx="8657280" cy="5283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1141560" y="249480"/>
            <a:ext cx="9905400" cy="554112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Ejemplo 2.- Clasificación indicando uno mismo las etiquetas (Zero-shot classification)</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Este modelo permite clasificar textos que no han sido etiquetados, permite a uno especificar las etiquetas para clasificar </a:t>
            </a:r>
            <a:endParaRPr lang="es-MX" sz="2200" b="0" strike="noStrike" spc="-1">
              <a:latin typeface="Arial"/>
            </a:endParaRPr>
          </a:p>
        </p:txBody>
      </p:sp>
      <p:pic>
        <p:nvPicPr>
          <p:cNvPr id="103" name="Imagen 3"/>
          <p:cNvPicPr/>
          <p:nvPr/>
        </p:nvPicPr>
        <p:blipFill>
          <a:blip r:embed="rId2"/>
          <a:stretch/>
        </p:blipFill>
        <p:spPr>
          <a:xfrm>
            <a:off x="1141560" y="1625760"/>
            <a:ext cx="9232200" cy="4872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1141560" y="145800"/>
            <a:ext cx="9895320" cy="50720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De lo anterior, se puede describir la idea de “pasar mensajes” y resume una convolución:</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Ejemplo:</a:t>
            </a:r>
            <a:endParaRPr lang="es-MX" sz="2200" b="0" strike="noStrike" spc="-1">
              <a:latin typeface="Arial"/>
            </a:endParaRPr>
          </a:p>
        </p:txBody>
      </p:sp>
      <p:pic>
        <p:nvPicPr>
          <p:cNvPr id="267" name="Imagen 3"/>
          <p:cNvPicPr/>
          <p:nvPr/>
        </p:nvPicPr>
        <p:blipFill>
          <a:blip r:embed="rId2"/>
          <a:stretch/>
        </p:blipFill>
        <p:spPr>
          <a:xfrm>
            <a:off x="3283560" y="837360"/>
            <a:ext cx="4631400" cy="3150720"/>
          </a:xfrm>
          <a:prstGeom prst="rect">
            <a:avLst/>
          </a:prstGeom>
          <a:ln w="0">
            <a:noFill/>
          </a:ln>
        </p:spPr>
      </p:pic>
      <p:pic>
        <p:nvPicPr>
          <p:cNvPr id="268" name="Imagen 4"/>
          <p:cNvPicPr/>
          <p:nvPr/>
        </p:nvPicPr>
        <p:blipFill>
          <a:blip r:embed="rId3"/>
          <a:stretch/>
        </p:blipFill>
        <p:spPr>
          <a:xfrm>
            <a:off x="2586240" y="4504680"/>
            <a:ext cx="6436800" cy="2066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dirty="0">
                <a:solidFill>
                  <a:srgbClr val="0D0D0D"/>
                </a:solidFill>
                <a:latin typeface="Tw Cen MT Condensed"/>
              </a:rPr>
              <a:t>EJEMPLO COLAB</a:t>
            </a:r>
            <a:endParaRPr lang="es-MX" sz="5000" b="0" strike="noStrike" spc="-1" dirty="0">
              <a:latin typeface="Arial"/>
            </a:endParaRPr>
          </a:p>
        </p:txBody>
      </p:sp>
      <p:sp>
        <p:nvSpPr>
          <p:cNvPr id="270"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sp>
      <p:sp>
        <p:nvSpPr>
          <p:cNvPr id="2" name="CuadroTexto 1"/>
          <p:cNvSpPr txBox="1"/>
          <p:nvPr/>
        </p:nvSpPr>
        <p:spPr>
          <a:xfrm>
            <a:off x="1209368" y="2399071"/>
            <a:ext cx="4680155" cy="369332"/>
          </a:xfrm>
          <a:prstGeom prst="rect">
            <a:avLst/>
          </a:prstGeom>
          <a:noFill/>
        </p:spPr>
        <p:txBody>
          <a:bodyPr wrap="square" rtlCol="0">
            <a:spAutoFit/>
          </a:bodyPr>
          <a:lstStyle/>
          <a:p>
            <a:r>
              <a:rPr lang="es-MX" dirty="0" err="1" smtClean="0"/>
              <a:t>DataSet</a:t>
            </a:r>
            <a:r>
              <a:rPr lang="es-MX" dirty="0" smtClean="0"/>
              <a:t> QM9</a:t>
            </a:r>
            <a:endParaRPr lang="es-MX" dirty="0"/>
          </a:p>
        </p:txBody>
      </p:sp>
      <p:pic>
        <p:nvPicPr>
          <p:cNvPr id="3" name="Imagen 2"/>
          <p:cNvPicPr>
            <a:picLocks noChangeAspect="1"/>
          </p:cNvPicPr>
          <p:nvPr/>
        </p:nvPicPr>
        <p:blipFill>
          <a:blip r:embed="rId2"/>
          <a:stretch>
            <a:fillRect/>
          </a:stretch>
        </p:blipFill>
        <p:spPr>
          <a:xfrm>
            <a:off x="1209368" y="3107608"/>
            <a:ext cx="8800792" cy="21195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Subtítulo 2"/>
          <p:cNvSpPr>
            <a:spLocks noGrp="1"/>
          </p:cNvSpPr>
          <p:nvPr>
            <p:ph type="subTitle"/>
          </p:nvPr>
        </p:nvSpPr>
        <p:spPr/>
        <p:txBody>
          <a:bodyPr/>
          <a:lstStyle/>
          <a:p>
            <a:endParaRPr lang="es-MX"/>
          </a:p>
        </p:txBody>
      </p:sp>
      <p:pic>
        <p:nvPicPr>
          <p:cNvPr id="1026" name="Picture 2" descr="Description of the 12 targets of the QM9 dataset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556" y="1418400"/>
            <a:ext cx="6962775" cy="536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545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1" name="CustomShape 1"/>
          <p:cNvSpPr/>
          <p:nvPr/>
        </p:nvSpPr>
        <p:spPr>
          <a:xfrm>
            <a:off x="3240" y="0"/>
            <a:ext cx="1218816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72" name="Imagen 4"/>
          <p:cNvPicPr/>
          <p:nvPr/>
        </p:nvPicPr>
        <p:blipFill>
          <a:blip r:embed="rId3"/>
          <a:srcRect r="52444"/>
          <a:stretch/>
        </p:blipFill>
        <p:spPr>
          <a:xfrm>
            <a:off x="0" y="1080"/>
            <a:ext cx="12191400" cy="6857280"/>
          </a:xfrm>
          <a:prstGeom prst="rect">
            <a:avLst/>
          </a:prstGeom>
          <a:ln w="0">
            <a:noFill/>
          </a:ln>
        </p:spPr>
      </p:pic>
      <p:sp>
        <p:nvSpPr>
          <p:cNvPr id="273" name="CustomShape 2"/>
          <p:cNvSpPr/>
          <p:nvPr/>
        </p:nvSpPr>
        <p:spPr>
          <a:xfrm>
            <a:off x="3896640" y="3065040"/>
            <a:ext cx="8294400" cy="2487960"/>
          </a:xfrm>
          <a:prstGeom prst="rect">
            <a:avLst/>
          </a:prstGeom>
          <a:solidFill>
            <a:srgbClr val="000001">
              <a:alpha val="75000"/>
            </a:srgbClr>
          </a:solidFill>
          <a:ln>
            <a:noFill/>
          </a:ln>
          <a:effectLst>
            <a:outerShdw blurRad="50800" dist="12600" dir="5400000" algn="ctr" rotWithShape="0">
              <a:srgbClr val="000000">
                <a:alpha val="50000"/>
              </a:srgbClr>
            </a:outerShdw>
          </a:effectLst>
        </p:spPr>
        <p:style>
          <a:lnRef idx="1">
            <a:schemeClr val="accent1"/>
          </a:lnRef>
          <a:fillRef idx="3">
            <a:schemeClr val="accent1"/>
          </a:fillRef>
          <a:effectRef idx="2">
            <a:schemeClr val="accent1"/>
          </a:effectRef>
          <a:fontRef idx="minor"/>
        </p:style>
      </p:sp>
      <p:sp>
        <p:nvSpPr>
          <p:cNvPr id="274" name="CustomShape 3"/>
          <p:cNvSpPr/>
          <p:nvPr/>
        </p:nvSpPr>
        <p:spPr>
          <a:xfrm>
            <a:off x="4309200" y="3429000"/>
            <a:ext cx="7500960" cy="109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80000"/>
              </a:lnSpc>
            </a:pPr>
            <a:r>
              <a:rPr lang="es-ES" sz="5000" b="0" strike="noStrike" cap="all" spc="197">
                <a:solidFill>
                  <a:srgbClr val="FFFFFF"/>
                </a:solidFill>
                <a:latin typeface="Tw Cen MT Condensed"/>
              </a:rPr>
              <a:t>Aprendizaje reforzado</a:t>
            </a:r>
            <a:endParaRPr lang="es-MX" sz="5000" b="0" strike="noStrike" spc="-1">
              <a:latin typeface="Arial"/>
            </a:endParaRPr>
          </a:p>
        </p:txBody>
      </p:sp>
      <p:sp>
        <p:nvSpPr>
          <p:cNvPr id="275" name="CustomShape 4"/>
          <p:cNvSpPr/>
          <p:nvPr/>
        </p:nvSpPr>
        <p:spPr>
          <a:xfrm>
            <a:off x="4309200" y="4779360"/>
            <a:ext cx="7500960" cy="514080"/>
          </a:xfrm>
          <a:prstGeom prst="rect">
            <a:avLst/>
          </a:prstGeom>
          <a:noFill/>
          <a:ln w="0">
            <a:noFill/>
          </a:ln>
        </p:spPr>
        <p:style>
          <a:lnRef idx="0">
            <a:scrgbClr r="0" g="0" b="0"/>
          </a:lnRef>
          <a:fillRef idx="0">
            <a:scrgbClr r="0" g="0" b="0"/>
          </a:fillRef>
          <a:effectRef idx="0">
            <a:scrgbClr r="0" g="0" b="0"/>
          </a:effectRef>
          <a:fontRef idx="minor"/>
        </p:style>
      </p:sp>
      <p:sp>
        <p:nvSpPr>
          <p:cNvPr id="276" name="Line 5"/>
          <p:cNvSpPr/>
          <p:nvPr/>
        </p:nvSpPr>
        <p:spPr>
          <a:xfrm>
            <a:off x="4309200" y="4666320"/>
            <a:ext cx="6832440" cy="0"/>
          </a:xfrm>
          <a:prstGeom prst="line">
            <a:avLst/>
          </a:prstGeom>
          <a:ln w="22225">
            <a:solidFill>
              <a:srgbClr val="4AC4E3"/>
            </a:solidFill>
            <a:round/>
          </a:ln>
        </p:spPr>
        <p:style>
          <a:lnRef idx="3">
            <a:schemeClr val="accent1"/>
          </a:lnRef>
          <a:fillRef idx="0">
            <a:schemeClr val="accent1"/>
          </a:fillRef>
          <a:effectRef idx="2">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Entendiendo el aprendizaje reforzado</a:t>
            </a:r>
            <a:endParaRPr lang="es-MX" sz="5000" b="0" strike="noStrike" spc="-1">
              <a:latin typeface="Arial"/>
            </a:endParaRPr>
          </a:p>
        </p:txBody>
      </p:sp>
      <p:sp>
        <p:nvSpPr>
          <p:cNvPr id="278" name="CustomShape 2"/>
          <p:cNvSpPr/>
          <p:nvPr/>
        </p:nvSpPr>
        <p:spPr>
          <a:xfrm>
            <a:off x="1024200" y="1856520"/>
            <a:ext cx="9719280" cy="469152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Es importante mencionar que el aprendizaje no sólo puede ser supervisado o no supervisado.</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El supervisado se basa en ejemplos de entrenamiento etiquetados los cuales los provee el “supervisor” y la meta es entrenar un modelo que puede generalizar bien para poder manejar ejemplos no vistos durante el entrenamiento.</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Por otro lado, en aprendizaje no supervisado, el objetivo es aprender o capturar la estructura subyacente de un conjunto de datos, por ejemplo para agrupación.</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El aprendizaje reforzado se puede considerar como la tercera categoría de aprendizaje automático, el punto clave que lo distingue es que está centrado en el concepto de </a:t>
            </a:r>
            <a:r>
              <a:rPr lang="es-MX" sz="2200" b="0" u="sng" strike="noStrike" spc="-1">
                <a:solidFill>
                  <a:srgbClr val="000000"/>
                </a:solidFill>
                <a:uFillTx/>
                <a:latin typeface="Tw Cen MT"/>
              </a:rPr>
              <a:t>aprendizaje por interacción</a:t>
            </a:r>
            <a:r>
              <a:rPr lang="es-MX" sz="2200" b="0" strike="noStrike" spc="-1">
                <a:solidFill>
                  <a:srgbClr val="000000"/>
                </a:solidFill>
                <a:latin typeface="Tw Cen MT"/>
              </a:rPr>
              <a:t>, esto significa que el modelo(agente) aprende de interactuar con un ambiente para maximizar una función de recompensas, la cual la podemos relacionar con el concepto de minimizar la pérdida en el aprendizaje supervisado.</a:t>
            </a: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1024200" y="581760"/>
            <a:ext cx="9719280" cy="572688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La esencia del AR es que no podemos enseñar al agente cómo hacer las cosas, solo podemos especificar lo que el agente puede conseguir.</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Se debe tener en cuenta que el AR es todavía un área de investigación relativamente jóven y activa con muchos desafíos sin resolver</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p:txBody>
      </p:sp>
      <p:pic>
        <p:nvPicPr>
          <p:cNvPr id="280" name="Picture 4" descr="Los mejores libros de adiestramiento canino - RedCanina.es"/>
          <p:cNvPicPr/>
          <p:nvPr/>
        </p:nvPicPr>
        <p:blipFill>
          <a:blip r:embed="rId2"/>
          <a:stretch/>
        </p:blipFill>
        <p:spPr>
          <a:xfrm>
            <a:off x="3777840" y="1823400"/>
            <a:ext cx="3352680" cy="2154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85500"/>
          </a:bodyPr>
          <a:lstStyle/>
          <a:p>
            <a:pPr>
              <a:lnSpc>
                <a:spcPct val="80000"/>
              </a:lnSpc>
            </a:pPr>
            <a:r>
              <a:rPr lang="es-MX" sz="5000" b="0" strike="noStrike" cap="all" spc="94">
                <a:solidFill>
                  <a:srgbClr val="0D0D0D"/>
                </a:solidFill>
                <a:latin typeface="Tw Cen MT Condensed"/>
              </a:rPr>
              <a:t>Elementos básicos del aprendizaje reforzado: agente, entorno, estado, recompensas</a:t>
            </a:r>
            <a:endParaRPr lang="es-MX" sz="5000" b="0" strike="noStrike" spc="-1">
              <a:latin typeface="Arial"/>
            </a:endParaRPr>
          </a:p>
        </p:txBody>
      </p:sp>
      <p:sp>
        <p:nvSpPr>
          <p:cNvPr id="282" name="CustomShape 2"/>
          <p:cNvSpPr/>
          <p:nvPr/>
        </p:nvSpPr>
        <p:spPr>
          <a:xfrm>
            <a:off x="481320" y="2627640"/>
            <a:ext cx="4566600" cy="303120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marL="91440" indent="-90720">
              <a:lnSpc>
                <a:spcPct val="90000"/>
              </a:lnSpc>
              <a:spcBef>
                <a:spcPts val="1199"/>
              </a:spcBef>
              <a:spcAft>
                <a:spcPts val="201"/>
              </a:spcAft>
              <a:buClr>
                <a:srgbClr val="1CADE4"/>
              </a:buClr>
              <a:buFont typeface="Tw Cen MT"/>
              <a:buChar char=" "/>
            </a:pPr>
            <a:r>
              <a:rPr lang="es-MX" sz="2400" b="0" strike="noStrike" spc="-1">
                <a:solidFill>
                  <a:srgbClr val="000000"/>
                </a:solidFill>
                <a:latin typeface="Tw Cen MT"/>
              </a:rPr>
              <a:t>Los 2 elementos principales son el agente y el entorno(ambiente), el agente es la entidad que aprende como tomar decisiones e interactuar con el entorno, el cual determina la recompensa para las acciones del agente</a:t>
            </a:r>
            <a:endParaRPr lang="es-MX" sz="2400" b="0" strike="noStrike" spc="-1">
              <a:latin typeface="Arial"/>
            </a:endParaRPr>
          </a:p>
        </p:txBody>
      </p:sp>
      <p:pic>
        <p:nvPicPr>
          <p:cNvPr id="283" name="Imagen 3"/>
          <p:cNvPicPr/>
          <p:nvPr/>
        </p:nvPicPr>
        <p:blipFill>
          <a:blip r:embed="rId2"/>
          <a:stretch/>
        </p:blipFill>
        <p:spPr>
          <a:xfrm>
            <a:off x="6040080" y="2415960"/>
            <a:ext cx="5894640" cy="3576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Procesos de decisión de Markov</a:t>
            </a:r>
            <a:endParaRPr lang="es-MX" sz="5000" b="0" strike="noStrike" spc="-1">
              <a:latin typeface="Arial"/>
            </a:endParaRPr>
          </a:p>
        </p:txBody>
      </p:sp>
      <p:sp>
        <p:nvSpPr>
          <p:cNvPr id="285" name="CustomShape 2"/>
          <p:cNvSpPr/>
          <p:nvPr/>
        </p:nvSpPr>
        <p:spPr>
          <a:xfrm>
            <a:off x="1024200" y="1796760"/>
            <a:ext cx="9719280" cy="451188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Un proceso de Markov puede ser representado como un grafo cíclico, en donde los nodos representan los diferentes estados del entorno y las aristas representan las probabilidades de transición entre los estados.</a:t>
            </a:r>
            <a:endParaRPr lang="es-MX" sz="2200" b="0" strike="noStrike" spc="-1">
              <a:latin typeface="Arial"/>
            </a:endParaRPr>
          </a:p>
        </p:txBody>
      </p:sp>
      <p:pic>
        <p:nvPicPr>
          <p:cNvPr id="286" name="Imagen 3"/>
          <p:cNvPicPr/>
          <p:nvPr/>
        </p:nvPicPr>
        <p:blipFill>
          <a:blip r:embed="rId2"/>
          <a:stretch/>
        </p:blipFill>
        <p:spPr>
          <a:xfrm>
            <a:off x="4370400" y="2826360"/>
            <a:ext cx="7531920" cy="3482280"/>
          </a:xfrm>
          <a:prstGeom prst="rect">
            <a:avLst/>
          </a:prstGeom>
          <a:ln w="0">
            <a:noFill/>
          </a:ln>
        </p:spPr>
      </p:pic>
      <p:sp>
        <p:nvSpPr>
          <p:cNvPr id="287" name="CustomShape 3"/>
          <p:cNvSpPr/>
          <p:nvPr/>
        </p:nvSpPr>
        <p:spPr>
          <a:xfrm>
            <a:off x="871560" y="2999880"/>
            <a:ext cx="3498120" cy="33087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ea typeface="DejaVu Sans"/>
              </a:rPr>
              <a:t>Ejemplo. Se considera a un estudiante en 3 diferentes situaciones, y una final T.</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ea typeface="DejaVu Sans"/>
              </a:rPr>
              <a:t>Las decisiones las toma cada hora.</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ea typeface="DejaVu Sans"/>
              </a:rPr>
              <a:t>Se asume que estudiando en casa tiene mas probabilidad de jugar y así continuar por varias horas</a:t>
            </a:r>
            <a:endParaRPr lang="es-MX" sz="2200" b="0" strike="noStrike" spc="-1">
              <a:latin typeface="Arial"/>
            </a:endParaRPr>
          </a:p>
          <a:p>
            <a:pPr>
              <a:lnSpc>
                <a:spcPct val="90000"/>
              </a:lnSpc>
              <a:spcBef>
                <a:spcPts val="1199"/>
              </a:spcBef>
              <a:spcAft>
                <a:spcPts val="201"/>
              </a:spcAft>
            </a:pP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Terminología en el AR</a:t>
            </a:r>
            <a:endParaRPr lang="es-MX" sz="5000" b="0" strike="noStrike" spc="-1">
              <a:latin typeface="Arial"/>
            </a:endParaRPr>
          </a:p>
        </p:txBody>
      </p:sp>
      <p:sp>
        <p:nvSpPr>
          <p:cNvPr id="289"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Retorno.- Es la recompensa acumulada obtenida de la duración completa de un episodio</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Política.- Determina la siguiente acción a realizar, la cuál puede ser estocástica, y durante el proceso de aprendizaje puede cambiar cuando el agente gana mas experiencia</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Función de valor.- También llamada función de valor-estado, mide la “bondad” de cada estado, en otras palabras, que tan bueno o malo es estar en un estado en particular.</a:t>
            </a: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Q-Learning</a:t>
            </a:r>
            <a:endParaRPr lang="es-MX" sz="5000" b="0" strike="noStrike" spc="-1">
              <a:latin typeface="Arial"/>
            </a:endParaRPr>
          </a:p>
        </p:txBody>
      </p:sp>
      <p:sp>
        <p:nvSpPr>
          <p:cNvPr id="291" name="CustomShape 2"/>
          <p:cNvSpPr/>
          <p:nvPr/>
        </p:nvSpPr>
        <p:spPr>
          <a:xfrm>
            <a:off x="406440" y="1967400"/>
            <a:ext cx="6667920" cy="43682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fontScale="87500"/>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Para resolver el problema del aprendizaje por refuerzo, </a:t>
            </a:r>
            <a:r>
              <a:rPr lang="es-MX" sz="2200" b="1" strike="noStrike" spc="-1">
                <a:solidFill>
                  <a:srgbClr val="000000"/>
                </a:solidFill>
                <a:latin typeface="Tw Cen MT"/>
              </a:rPr>
              <a:t>el agente debe aprender a escoger la mejor acción posible para cada uno de los estados posibles</a:t>
            </a:r>
            <a:r>
              <a:rPr lang="es-MX" sz="2200" b="0" strike="noStrike" spc="-1">
                <a:solidFill>
                  <a:srgbClr val="000000"/>
                </a:solidFill>
                <a:latin typeface="Tw Cen MT"/>
              </a:rPr>
              <a:t>. Para ello, </a:t>
            </a:r>
            <a:r>
              <a:rPr lang="es-MX" sz="2200" b="1" strike="noStrike" spc="-1">
                <a:solidFill>
                  <a:srgbClr val="000000"/>
                </a:solidFill>
                <a:latin typeface="Tw Cen MT"/>
              </a:rPr>
              <a:t>el algoritmo Q-Learning intenta aprender cuanta recompensa obtendrá a largo plazo para cada pareja de estados y acciones (s,a)</a:t>
            </a:r>
            <a:r>
              <a:rPr lang="es-MX" sz="2200" b="0" strike="noStrike" spc="-1">
                <a:solidFill>
                  <a:srgbClr val="000000"/>
                </a:solidFill>
                <a:latin typeface="Tw Cen MT"/>
              </a:rPr>
              <a:t>. A esa función la llamamos la </a:t>
            </a:r>
            <a:r>
              <a:rPr lang="es-MX" sz="2200" b="1" strike="noStrike" spc="-1">
                <a:solidFill>
                  <a:srgbClr val="000000"/>
                </a:solidFill>
                <a:latin typeface="Tw Cen MT"/>
              </a:rPr>
              <a:t>función de acción-valor (action-value function)</a:t>
            </a:r>
            <a:r>
              <a:rPr lang="es-MX" sz="2200" b="0" strike="noStrike" spc="-1">
                <a:solidFill>
                  <a:srgbClr val="000000"/>
                </a:solidFill>
                <a:latin typeface="Tw Cen MT"/>
              </a:rPr>
              <a:t> y este algoritmo la representa como la función </a:t>
            </a:r>
            <a:r>
              <a:rPr lang="es-MX" sz="2200" b="1" strike="noStrike" spc="-1">
                <a:solidFill>
                  <a:srgbClr val="000000"/>
                </a:solidFill>
                <a:latin typeface="Tw Cen MT"/>
              </a:rPr>
              <a:t>Q(s,a)</a:t>
            </a:r>
            <a:r>
              <a:rPr lang="es-MX" sz="2200" b="0" strike="noStrike" spc="-1">
                <a:solidFill>
                  <a:srgbClr val="000000"/>
                </a:solidFill>
                <a:latin typeface="Tw Cen MT"/>
              </a:rPr>
              <a:t>, la cual devuelve la recompensa que el agente recibirá al ejecutar la acción </a:t>
            </a:r>
            <a:r>
              <a:rPr lang="es-MX" sz="2200" b="1" strike="noStrike" spc="-1">
                <a:solidFill>
                  <a:srgbClr val="000000"/>
                </a:solidFill>
                <a:latin typeface="Tw Cen MT"/>
              </a:rPr>
              <a:t>a</a:t>
            </a:r>
            <a:r>
              <a:rPr lang="es-MX" sz="2200" b="0" strike="noStrike" spc="-1">
                <a:solidFill>
                  <a:srgbClr val="000000"/>
                </a:solidFill>
                <a:latin typeface="Tw Cen MT"/>
              </a:rPr>
              <a:t> desde el estado </a:t>
            </a:r>
            <a:r>
              <a:rPr lang="es-MX" sz="2200" b="1" strike="noStrike" spc="-1">
                <a:solidFill>
                  <a:srgbClr val="000000"/>
                </a:solidFill>
                <a:latin typeface="Tw Cen MT"/>
              </a:rPr>
              <a:t>s</a:t>
            </a:r>
            <a:r>
              <a:rPr lang="es-MX" sz="2200" b="0" strike="noStrike" spc="-1">
                <a:solidFill>
                  <a:srgbClr val="000000"/>
                </a:solidFill>
                <a:latin typeface="Tw Cen MT"/>
              </a:rPr>
              <a:t>, y asumiendo que seguirá la misma política dictada por la función Q hasta el final del episodio. Por lo tanto, si desde el estado </a:t>
            </a:r>
            <a:r>
              <a:rPr lang="es-MX" sz="2200" b="1" strike="noStrike" spc="-1">
                <a:solidFill>
                  <a:srgbClr val="000000"/>
                </a:solidFill>
                <a:latin typeface="Tw Cen MT"/>
              </a:rPr>
              <a:t>s</a:t>
            </a:r>
            <a:r>
              <a:rPr lang="es-MX" sz="2200" b="0" strike="noStrike" spc="-1">
                <a:solidFill>
                  <a:srgbClr val="000000"/>
                </a:solidFill>
                <a:latin typeface="Tw Cen MT"/>
              </a:rPr>
              <a:t>, tenemos dos acciones disponibles, </a:t>
            </a:r>
            <a:r>
              <a:rPr lang="es-MX" sz="2200" b="1" strike="noStrike" spc="-1">
                <a:solidFill>
                  <a:srgbClr val="000000"/>
                </a:solidFill>
                <a:latin typeface="Tw Cen MT"/>
              </a:rPr>
              <a:t>a1</a:t>
            </a:r>
            <a:r>
              <a:rPr lang="es-MX" sz="2200" b="0" strike="noStrike" spc="-1">
                <a:solidFill>
                  <a:srgbClr val="000000"/>
                </a:solidFill>
                <a:latin typeface="Tw Cen MT"/>
              </a:rPr>
              <a:t> y </a:t>
            </a:r>
            <a:r>
              <a:rPr lang="es-MX" sz="2200" b="1" strike="noStrike" spc="-1">
                <a:solidFill>
                  <a:srgbClr val="000000"/>
                </a:solidFill>
                <a:latin typeface="Tw Cen MT"/>
              </a:rPr>
              <a:t>a2</a:t>
            </a:r>
            <a:r>
              <a:rPr lang="es-MX" sz="2200" b="0" strike="noStrike" spc="-1">
                <a:solidFill>
                  <a:srgbClr val="000000"/>
                </a:solidFill>
                <a:latin typeface="Tw Cen MT"/>
              </a:rPr>
              <a:t>, la función Q nos proporcionará los valores-Q (Q-values) de cada una de las acciones. Por ejemplo, </a:t>
            </a:r>
            <a:r>
              <a:rPr lang="es-MX" sz="2200" b="1" strike="noStrike" spc="-1">
                <a:solidFill>
                  <a:srgbClr val="000000"/>
                </a:solidFill>
                <a:latin typeface="Tw Cen MT"/>
              </a:rPr>
              <a:t>si Q(s,a1)=1 y Q(s,a2)=4, el agente sabe que la acción a2 es mejor y le traerá mayor recompensa, por lo que será la acción que ejecutará.</a:t>
            </a:r>
            <a:endParaRPr lang="es-MX" sz="2200" b="0" strike="noStrike" spc="-1">
              <a:latin typeface="Arial"/>
            </a:endParaRPr>
          </a:p>
        </p:txBody>
      </p:sp>
      <p:pic>
        <p:nvPicPr>
          <p:cNvPr id="292" name="Picture 2" descr="https://blog.damavis.com/wp-content/uploads/2022/03/image13.png"/>
          <p:cNvPicPr/>
          <p:nvPr/>
        </p:nvPicPr>
        <p:blipFill>
          <a:blip r:embed="rId2"/>
          <a:stretch/>
        </p:blipFill>
        <p:spPr>
          <a:xfrm>
            <a:off x="7232040" y="585360"/>
            <a:ext cx="4785480" cy="5516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Arquitectura General</a:t>
            </a:r>
            <a:endParaRPr lang="es-MX" sz="5000" b="0" strike="noStrike" spc="-1">
              <a:latin typeface="Arial"/>
            </a:endParaRPr>
          </a:p>
        </p:txBody>
      </p:sp>
      <p:sp>
        <p:nvSpPr>
          <p:cNvPr id="105" name="CustomShape 2"/>
          <p:cNvSpPr/>
          <p:nvPr/>
        </p:nvSpPr>
        <p:spPr>
          <a:xfrm>
            <a:off x="4710600" y="2097000"/>
            <a:ext cx="6336000" cy="36932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El modelo de un transformer contiene 2 componentes principales:</a:t>
            </a:r>
            <a:endParaRPr lang="es-MX" sz="22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Encoder.-</a:t>
            </a:r>
            <a:r>
              <a:rPr lang="es-MX" sz="1800" b="0" strike="noStrike" spc="-1">
                <a:solidFill>
                  <a:srgbClr val="000000"/>
                </a:solidFill>
                <a:latin typeface="Tw Cen MT"/>
              </a:rPr>
              <a:t> El codificador recibe una entrada y construye una representación de ella (sus características). Esto significa que el modelo está optimizado para adquirir comprensión a partir de la entrada.</a:t>
            </a:r>
            <a:endParaRPr lang="es-MX" sz="1800" b="0" strike="noStrike" spc="-1">
              <a:latin typeface="Arial"/>
            </a:endParaRPr>
          </a:p>
          <a:p>
            <a:pPr marL="91440" indent="-90720">
              <a:lnSpc>
                <a:spcPct val="90000"/>
              </a:lnSpc>
              <a:spcBef>
                <a:spcPts val="1199"/>
              </a:spcBef>
              <a:spcAft>
                <a:spcPts val="201"/>
              </a:spcAft>
              <a:buClr>
                <a:srgbClr val="1CADE4"/>
              </a:buClr>
              <a:buFont typeface="Tw Cen MT"/>
              <a:buChar char=" "/>
              <a:tabLst>
                <a:tab pos="0" algn="l"/>
              </a:tabLst>
            </a:pPr>
            <a:r>
              <a:rPr lang="es-MX" sz="2200" b="0" strike="noStrike" spc="-1">
                <a:solidFill>
                  <a:srgbClr val="000000"/>
                </a:solidFill>
                <a:latin typeface="Tw Cen MT"/>
              </a:rPr>
              <a:t>Decoder.-</a:t>
            </a:r>
            <a:r>
              <a:rPr lang="es-MX" sz="1800" b="0" strike="noStrike" spc="-1">
                <a:solidFill>
                  <a:srgbClr val="000000"/>
                </a:solidFill>
                <a:latin typeface="Tw Cen MT"/>
              </a:rPr>
              <a:t> El decodificador usa la representación del codificador (características) junto con otras entradas para generar una secuencia objetivo. Esto significa que el modelo está optimizado para generar resultados.</a:t>
            </a:r>
            <a:endParaRPr lang="es-MX" sz="1800" b="0" strike="noStrike" spc="-1">
              <a:latin typeface="Arial"/>
            </a:endParaRPr>
          </a:p>
        </p:txBody>
      </p:sp>
      <p:pic>
        <p:nvPicPr>
          <p:cNvPr id="106" name="Imagen 3"/>
          <p:cNvPicPr/>
          <p:nvPr/>
        </p:nvPicPr>
        <p:blipFill>
          <a:blip r:embed="rId2"/>
          <a:stretch/>
        </p:blipFill>
        <p:spPr>
          <a:xfrm>
            <a:off x="942120" y="1796400"/>
            <a:ext cx="3204720" cy="4857120"/>
          </a:xfrm>
          <a:prstGeom prst="rect">
            <a:avLst/>
          </a:prstGeom>
          <a:ln w="0">
            <a:noFill/>
          </a:ln>
        </p:spPr>
      </p:pic>
      <p:pic>
        <p:nvPicPr>
          <p:cNvPr id="107" name="Imagen 106"/>
          <p:cNvPicPr/>
          <p:nvPr/>
        </p:nvPicPr>
        <p:blipFill>
          <a:blip r:embed="rId3"/>
          <a:stretch/>
        </p:blipFill>
        <p:spPr>
          <a:xfrm>
            <a:off x="5027400" y="5277600"/>
            <a:ext cx="5063400" cy="1344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Ecuación BELLMAN</a:t>
            </a:r>
            <a:endParaRPr lang="es-MX" sz="5000" b="0" strike="noStrike" spc="-1">
              <a:latin typeface="Arial"/>
            </a:endParaRPr>
          </a:p>
        </p:txBody>
      </p:sp>
      <p:sp>
        <p:nvSpPr>
          <p:cNvPr id="294" name="CustomShape 2"/>
          <p:cNvSpPr/>
          <p:nvPr/>
        </p:nvSpPr>
        <p:spPr>
          <a:xfrm>
            <a:off x="1024200" y="190512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pPr>
            <a:endParaRPr lang="es-MX" sz="18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Actualiza los valores de la Q-Tabla, indica que el valor de una acción “a” en algún estado “s” es la recompensa inmediata que se obtiene por ejecutar esa acción mas la máxima recompensa esperada que se puede obtener en el siguiente estado.</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Hace un poco mas de sentido:</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p:txBody>
      </p:sp>
      <p:pic>
        <p:nvPicPr>
          <p:cNvPr id="295" name="Picture 2" descr="https://miro.medium.com/max/1030/0*Chz7J204az5VkjBi.png"/>
          <p:cNvPicPr/>
          <p:nvPr/>
        </p:nvPicPr>
        <p:blipFill>
          <a:blip r:embed="rId2"/>
          <a:stretch/>
        </p:blipFill>
        <p:spPr>
          <a:xfrm>
            <a:off x="2873520" y="1794240"/>
            <a:ext cx="4904640" cy="580320"/>
          </a:xfrm>
          <a:prstGeom prst="rect">
            <a:avLst/>
          </a:prstGeom>
          <a:ln w="0">
            <a:noFill/>
          </a:ln>
        </p:spPr>
      </p:pic>
      <p:pic>
        <p:nvPicPr>
          <p:cNvPr id="296" name="Picture 4" descr="https://miro.medium.com/max/802/1*aWIfTBbwF5DGGrc2Qfdd5A.png"/>
          <p:cNvPicPr/>
          <p:nvPr/>
        </p:nvPicPr>
        <p:blipFill>
          <a:blip r:embed="rId3"/>
          <a:stretch/>
        </p:blipFill>
        <p:spPr>
          <a:xfrm>
            <a:off x="3848040" y="4034880"/>
            <a:ext cx="2772000" cy="2357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Ejemplo COLAB</a:t>
            </a:r>
            <a:endParaRPr lang="es-MX" sz="5000" b="0" strike="noStrike" spc="-1">
              <a:latin typeface="Arial"/>
            </a:endParaRPr>
          </a:p>
        </p:txBody>
      </p:sp>
      <p:sp>
        <p:nvSpPr>
          <p:cNvPr id="298"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nSpc>
                <a:spcPct val="90000"/>
              </a:lnSpc>
              <a:spcBef>
                <a:spcPts val="1199"/>
              </a:spcBef>
              <a:spcAft>
                <a:spcPts val="201"/>
              </a:spcAft>
              <a:buClr>
                <a:srgbClr val="1CADE4"/>
              </a:buClr>
              <a:buFont typeface="Tw Cen MT"/>
              <a:buChar char=" "/>
            </a:pPr>
            <a:r>
              <a:rPr lang="es-MX" sz="2200" b="0" u="sng" strike="noStrike" spc="-1">
                <a:solidFill>
                  <a:srgbClr val="6B9F25"/>
                </a:solidFill>
                <a:uFillTx/>
                <a:latin typeface="Tw Cen MT"/>
                <a:hlinkClick r:id="rId2"/>
              </a:rPr>
              <a:t>AR.ipynb</a:t>
            </a:r>
            <a:r>
              <a:rPr lang="es-MX" sz="2200" b="0" u="sng" strike="noStrike" spc="-1">
                <a:solidFill>
                  <a:srgbClr val="6B9F25"/>
                </a:solidFill>
                <a:uFillTx/>
                <a:latin typeface="Tw Cen MT"/>
                <a:hlinkClick r:id="rId2"/>
              </a:rPr>
              <a:t> - </a:t>
            </a:r>
            <a:r>
              <a:rPr lang="es-MX" sz="2200" b="0" u="sng" strike="noStrike" spc="-1">
                <a:solidFill>
                  <a:srgbClr val="6B9F25"/>
                </a:solidFill>
                <a:uFillTx/>
                <a:latin typeface="Tw Cen MT"/>
                <a:hlinkClick r:id="rId2"/>
              </a:rPr>
              <a:t>Colaboratory</a:t>
            </a:r>
            <a:r>
              <a:rPr lang="es-MX" sz="2200" b="0" u="sng" strike="noStrike" spc="-1">
                <a:solidFill>
                  <a:srgbClr val="6B9F25"/>
                </a:solidFill>
                <a:uFillTx/>
                <a:latin typeface="Tw Cen MT"/>
                <a:hlinkClick r:id="rId2"/>
              </a:rPr>
              <a:t> (google.com)</a:t>
            </a:r>
            <a:endParaRPr lang="es-MX" sz="2200" b="0" strike="noStrike" spc="-1">
              <a:latin typeface="Arial"/>
            </a:endParaRPr>
          </a:p>
        </p:txBody>
      </p:sp>
      <p:pic>
        <p:nvPicPr>
          <p:cNvPr id="299" name="Imagen 3"/>
          <p:cNvPicPr/>
          <p:nvPr/>
        </p:nvPicPr>
        <p:blipFill>
          <a:blip r:embed="rId3"/>
          <a:stretch/>
        </p:blipFill>
        <p:spPr>
          <a:xfrm>
            <a:off x="6942240" y="1629360"/>
            <a:ext cx="2150280" cy="3659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Modelo Original</a:t>
            </a:r>
            <a:endParaRPr lang="es-MX" sz="5000" b="0" strike="noStrike" spc="-1">
              <a:latin typeface="Arial"/>
            </a:endParaRPr>
          </a:p>
        </p:txBody>
      </p:sp>
      <p:sp>
        <p:nvSpPr>
          <p:cNvPr id="109" name="CustomShape 2"/>
          <p:cNvSpPr/>
          <p:nvPr/>
        </p:nvSpPr>
        <p:spPr>
          <a:xfrm>
            <a:off x="1024200" y="2286000"/>
            <a:ext cx="9719280" cy="40226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a:lnSpc>
                <a:spcPct val="90000"/>
              </a:lnSpc>
              <a:spcBef>
                <a:spcPts val="1199"/>
              </a:spcBef>
              <a:spcAft>
                <a:spcPts val="201"/>
              </a:spcAft>
              <a:tabLst>
                <a:tab pos="0" algn="l"/>
              </a:tabLst>
            </a:pPr>
            <a:r>
              <a:rPr lang="es-MX" sz="2200" b="0" strike="noStrike" spc="-1">
                <a:solidFill>
                  <a:srgbClr val="000000"/>
                </a:solidFill>
                <a:latin typeface="Tw Cen MT"/>
              </a:rPr>
              <a:t>Diseñado para traducción de lenguaje,</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de este se derivan los 2 más populares </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modelos de Transformers que existen :</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BERT y GPT.</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Fue presentado en el artículo “Attention is</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All you Need” en 2017 por A. Vaswani y </a:t>
            </a:r>
            <a:endParaRPr lang="es-MX" sz="2200" b="0" strike="noStrike" spc="-1">
              <a:latin typeface="Arial"/>
            </a:endParaRPr>
          </a:p>
          <a:p>
            <a:pPr>
              <a:lnSpc>
                <a:spcPct val="90000"/>
              </a:lnSpc>
              <a:spcBef>
                <a:spcPts val="1199"/>
              </a:spcBef>
              <a:spcAft>
                <a:spcPts val="201"/>
              </a:spcAft>
              <a:tabLst>
                <a:tab pos="0" algn="l"/>
              </a:tabLst>
            </a:pPr>
            <a:r>
              <a:rPr lang="es-MX" sz="2200" b="0" strike="noStrike" spc="-1">
                <a:solidFill>
                  <a:srgbClr val="000000"/>
                </a:solidFill>
                <a:latin typeface="Tw Cen MT"/>
              </a:rPr>
              <a:t>Colaboradores.</a:t>
            </a:r>
            <a:endParaRPr lang="es-MX" sz="2200" b="0" strike="noStrike" spc="-1">
              <a:latin typeface="Arial"/>
            </a:endParaRPr>
          </a:p>
          <a:p>
            <a:pPr>
              <a:lnSpc>
                <a:spcPct val="90000"/>
              </a:lnSpc>
              <a:spcBef>
                <a:spcPts val="1199"/>
              </a:spcBef>
              <a:spcAft>
                <a:spcPts val="201"/>
              </a:spcAft>
              <a:tabLst>
                <a:tab pos="0" algn="l"/>
              </a:tabLst>
            </a:pPr>
            <a:r>
              <a:rPr lang="es-MX" sz="2200" b="0" u="sng" strike="noStrike" spc="-1">
                <a:solidFill>
                  <a:srgbClr val="6B9F25"/>
                </a:solidFill>
                <a:uFillTx/>
                <a:latin typeface="Tw Cen MT"/>
                <a:hlinkClick r:id="rId2"/>
              </a:rPr>
              <a:t>https</a:t>
            </a:r>
            <a:r>
              <a:rPr lang="es-MX" sz="2200" b="0" u="sng" strike="noStrike" spc="-1">
                <a:solidFill>
                  <a:srgbClr val="6B9F25"/>
                </a:solidFill>
                <a:uFillTx/>
                <a:latin typeface="Tw Cen MT"/>
                <a:hlinkClick r:id="rId2"/>
              </a:rPr>
              <a:t>://arxiv.org/abs/1706.03762</a:t>
            </a:r>
            <a:r>
              <a:rPr lang="es-MX" sz="2200" b="0" strike="noStrike" spc="-1">
                <a:solidFill>
                  <a:srgbClr val="000000"/>
                </a:solidFill>
                <a:latin typeface="Tw Cen MT"/>
              </a:rPr>
              <a:t>).</a:t>
            </a:r>
            <a:endParaRPr lang="es-MX" sz="2200" b="0" strike="noStrike" spc="-1">
              <a:latin typeface="Arial"/>
            </a:endParaRPr>
          </a:p>
          <a:p>
            <a:pPr>
              <a:lnSpc>
                <a:spcPct val="90000"/>
              </a:lnSpc>
              <a:spcBef>
                <a:spcPts val="1199"/>
              </a:spcBef>
              <a:spcAft>
                <a:spcPts val="201"/>
              </a:spcAft>
              <a:tabLst>
                <a:tab pos="0" algn="l"/>
              </a:tabLst>
            </a:pPr>
            <a:endParaRPr lang="es-MX" sz="2200" b="0" strike="noStrike" spc="-1">
              <a:latin typeface="Arial"/>
            </a:endParaRPr>
          </a:p>
        </p:txBody>
      </p:sp>
      <p:pic>
        <p:nvPicPr>
          <p:cNvPr id="110" name="Imagen 3"/>
          <p:cNvPicPr/>
          <p:nvPr/>
        </p:nvPicPr>
        <p:blipFill>
          <a:blip r:embed="rId3"/>
          <a:stretch/>
        </p:blipFill>
        <p:spPr>
          <a:xfrm>
            <a:off x="5708160" y="83160"/>
            <a:ext cx="5568840" cy="662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1024200" y="585360"/>
            <a:ext cx="9719280" cy="149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80000"/>
              </a:lnSpc>
            </a:pPr>
            <a:r>
              <a:rPr lang="es-MX" sz="5000" b="0" strike="noStrike" cap="all" spc="94">
                <a:solidFill>
                  <a:srgbClr val="0D0D0D"/>
                </a:solidFill>
                <a:latin typeface="Tw Cen MT Condensed"/>
              </a:rPr>
              <a:t>¿Cómo prestan atención los Transformers?</a:t>
            </a:r>
            <a:endParaRPr lang="es-MX" sz="5000" b="0" strike="noStrike" spc="-1">
              <a:latin typeface="Arial"/>
            </a:endParaRPr>
          </a:p>
        </p:txBody>
      </p:sp>
      <p:sp>
        <p:nvSpPr>
          <p:cNvPr id="112" name="CustomShape 2"/>
          <p:cNvSpPr/>
          <p:nvPr/>
        </p:nvSpPr>
        <p:spPr>
          <a:xfrm>
            <a:off x="1024200" y="1828800"/>
            <a:ext cx="9719280" cy="447984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oAutofit/>
          </a:bodyPr>
          <a:lstStyle/>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Al igual que la mayoría de las redes neuronales, los modelos de transformers son básicamente grandes bloques de codificación/decodificación que procesan datos.</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Las adiciones pequeñas pero estratégicas a estos bloques (que se muestran en el diagrama anterior) hacen que los transformers sean increíblemente potentes. </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Los transformers utilizan </a:t>
            </a:r>
            <a:r>
              <a:rPr lang="es-MX" sz="2200" b="0" u="sng" strike="noStrike" spc="-1">
                <a:solidFill>
                  <a:srgbClr val="000000"/>
                </a:solidFill>
                <a:uFillTx/>
                <a:latin typeface="Tw Cen MT"/>
              </a:rPr>
              <a:t>codificadores posicionales</a:t>
            </a:r>
            <a:r>
              <a:rPr lang="es-MX" sz="2200" b="0" strike="noStrike" spc="-1">
                <a:solidFill>
                  <a:srgbClr val="000000"/>
                </a:solidFill>
                <a:latin typeface="Tw Cen MT"/>
              </a:rPr>
              <a:t> para etiquetar elementos de datos que entran y salen de la red. Las unidades de </a:t>
            </a:r>
            <a:r>
              <a:rPr lang="es-MX" sz="2200" b="0" u="sng" strike="noStrike" spc="-1">
                <a:solidFill>
                  <a:srgbClr val="000000"/>
                </a:solidFill>
                <a:uFillTx/>
                <a:latin typeface="Tw Cen MT"/>
              </a:rPr>
              <a:t>atención</a:t>
            </a:r>
            <a:r>
              <a:rPr lang="es-MX" sz="2200" b="0" strike="noStrike" spc="-1">
                <a:solidFill>
                  <a:srgbClr val="000000"/>
                </a:solidFill>
                <a:latin typeface="Tw Cen MT"/>
              </a:rPr>
              <a:t> siguen estas etiquetas, calculando una especie de mapa algebraico de la forma en que cada elemento se relaciona con los demás.</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Las consultas de atención se suelen ejecutar en paralelo calculando una matriz de ecuaciones en lo que se llama atención de múltiples encabezados.</a:t>
            </a:r>
            <a:endParaRPr lang="es-MX" sz="2200" b="0" strike="noStrike" spc="-1">
              <a:latin typeface="Arial"/>
            </a:endParaRPr>
          </a:p>
          <a:p>
            <a:pPr marL="91440" indent="-90720" algn="just">
              <a:lnSpc>
                <a:spcPct val="90000"/>
              </a:lnSpc>
              <a:spcBef>
                <a:spcPts val="1199"/>
              </a:spcBef>
              <a:spcAft>
                <a:spcPts val="201"/>
              </a:spcAft>
              <a:buClr>
                <a:srgbClr val="1CADE4"/>
              </a:buClr>
              <a:buFont typeface="Tw Cen MT"/>
              <a:buChar char=" "/>
            </a:pPr>
            <a:r>
              <a:rPr lang="es-MX" sz="2200" b="0" strike="noStrike" spc="-1">
                <a:solidFill>
                  <a:srgbClr val="000000"/>
                </a:solidFill>
                <a:latin typeface="Tw Cen MT"/>
              </a:rPr>
              <a:t>Con estas herramientas, las computadoras pueden ver los mismos patrones que ven los humanos.</a:t>
            </a:r>
            <a:endParaRPr lang="es-MX" sz="2200" b="0" strike="noStrike" spc="-1">
              <a:latin typeface="Arial"/>
            </a:endParaRPr>
          </a:p>
          <a:p>
            <a:pPr>
              <a:lnSpc>
                <a:spcPct val="90000"/>
              </a:lnSpc>
              <a:spcBef>
                <a:spcPts val="1199"/>
              </a:spcBef>
              <a:spcAft>
                <a:spcPts val="201"/>
              </a:spcAft>
            </a:pPr>
            <a:endParaRPr lang="es-MX"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Diseño Integral</Template>
  <TotalTime>38</TotalTime>
  <Words>2353</Words>
  <Application>Microsoft Office PowerPoint</Application>
  <PresentationFormat>Panorámica</PresentationFormat>
  <Paragraphs>198</Paragraphs>
  <Slides>71</Slides>
  <Notes>4</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71</vt:i4>
      </vt:variant>
    </vt:vector>
  </HeadingPairs>
  <TitlesOfParts>
    <vt:vector size="80" baseType="lpstr">
      <vt:lpstr>Arial</vt:lpstr>
      <vt:lpstr>DejaVu Sans</vt:lpstr>
      <vt:lpstr>Symbol</vt:lpstr>
      <vt:lpstr>Times New Roman</vt:lpstr>
      <vt:lpstr>Tw Cen MT</vt:lpstr>
      <vt:lpstr>Tw Cen MT Condensed</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dc:description/>
  <cp:lastModifiedBy>Ricardo Montiel</cp:lastModifiedBy>
  <cp:revision>4</cp:revision>
  <dcterms:created xsi:type="dcterms:W3CDTF">2022-09-18T03:18:57Z</dcterms:created>
  <dcterms:modified xsi:type="dcterms:W3CDTF">2022-09-22T21:35:46Z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4</vt:i4>
  </property>
  <property fmtid="{D5CDD505-2E9C-101B-9397-08002B2CF9AE}" pid="9" name="PresentationFormat">
    <vt:lpwstr>Panorámica</vt:lpwstr>
  </property>
  <property fmtid="{D5CDD505-2E9C-101B-9397-08002B2CF9AE}" pid="10" name="ScaleCrop">
    <vt:bool>false</vt:bool>
  </property>
  <property fmtid="{D5CDD505-2E9C-101B-9397-08002B2CF9AE}" pid="11" name="ShareDoc">
    <vt:bool>false</vt:bool>
  </property>
  <property fmtid="{D5CDD505-2E9C-101B-9397-08002B2CF9AE}" pid="12" name="Slides">
    <vt:i4>67</vt:i4>
  </property>
</Properties>
</file>